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9"/>
  </p:notesMasterIdLst>
  <p:sldIdLst>
    <p:sldId id="256" r:id="rId3"/>
    <p:sldId id="278" r:id="rId4"/>
    <p:sldId id="279" r:id="rId5"/>
    <p:sldId id="257" r:id="rId6"/>
    <p:sldId id="261" r:id="rId7"/>
    <p:sldId id="290" r:id="rId8"/>
    <p:sldId id="292" r:id="rId9"/>
    <p:sldId id="280" r:id="rId10"/>
    <p:sldId id="293" r:id="rId11"/>
    <p:sldId id="277" r:id="rId12"/>
    <p:sldId id="285" r:id="rId13"/>
    <p:sldId id="286" r:id="rId14"/>
    <p:sldId id="259" r:id="rId15"/>
    <p:sldId id="289" r:id="rId16"/>
    <p:sldId id="294" r:id="rId17"/>
    <p:sldId id="288" r:id="rId18"/>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qWUyGPMiqWocVf/dWcocNM6ell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EE22"/>
    <a:srgbClr val="FF6600"/>
    <a:srgbClr val="C2329C"/>
    <a:srgbClr val="2ABA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1AFB481-A1F2-4B48-8785-AF1CECF633F4}">
  <a:tblStyle styleId="{B1AFB481-A1F2-4B48-8785-AF1CECF633F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E5236E-1CC5-4FA8-8969-0FA238121A0E}"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fr-FR"/>
        </a:p>
      </dgm:t>
    </dgm:pt>
    <dgm:pt modelId="{50E6AEE3-E044-4045-B87A-99DC870CD016}">
      <dgm:prSet phldrT="[Texte]"/>
      <dgm:spPr/>
      <dgm:t>
        <a:bodyPr/>
        <a:lstStyle/>
        <a:p>
          <a:r>
            <a:rPr lang="fr-FR" dirty="0"/>
            <a:t>1</a:t>
          </a:r>
        </a:p>
      </dgm:t>
    </dgm:pt>
    <dgm:pt modelId="{FD2887CC-DFB1-4D77-8075-96E43F934FA7}" type="parTrans" cxnId="{39FB394F-F4C7-4722-8F41-A3A70F157749}">
      <dgm:prSet/>
      <dgm:spPr/>
      <dgm:t>
        <a:bodyPr/>
        <a:lstStyle/>
        <a:p>
          <a:endParaRPr lang="fr-FR"/>
        </a:p>
      </dgm:t>
    </dgm:pt>
    <dgm:pt modelId="{DEB6FC4E-315B-4DBC-B9D3-53D3A0B9CA08}" type="sibTrans" cxnId="{39FB394F-F4C7-4722-8F41-A3A70F157749}">
      <dgm:prSet/>
      <dgm:spPr/>
      <dgm:t>
        <a:bodyPr/>
        <a:lstStyle/>
        <a:p>
          <a:endParaRPr lang="fr-FR"/>
        </a:p>
      </dgm:t>
    </dgm:pt>
    <dgm:pt modelId="{3C825EE0-1D76-45FB-AEF0-DA43C79705FE}">
      <dgm:prSet phldrT="[Texte]"/>
      <dgm:spPr/>
      <dgm:t>
        <a:bodyPr/>
        <a:lstStyle/>
        <a:p>
          <a:endParaRPr lang="fr-FR" dirty="0"/>
        </a:p>
      </dgm:t>
    </dgm:pt>
    <dgm:pt modelId="{1379E244-462A-4BEA-8939-B8331E14011A}" type="parTrans" cxnId="{689F0E3A-C7D7-4BC1-95E8-EA4471A8BF5B}">
      <dgm:prSet/>
      <dgm:spPr/>
      <dgm:t>
        <a:bodyPr/>
        <a:lstStyle/>
        <a:p>
          <a:endParaRPr lang="fr-FR"/>
        </a:p>
      </dgm:t>
    </dgm:pt>
    <dgm:pt modelId="{F0B65785-87D9-42A4-BF9B-00C4AA47F39A}" type="sibTrans" cxnId="{689F0E3A-C7D7-4BC1-95E8-EA4471A8BF5B}">
      <dgm:prSet/>
      <dgm:spPr/>
      <dgm:t>
        <a:bodyPr/>
        <a:lstStyle/>
        <a:p>
          <a:endParaRPr lang="fr-FR"/>
        </a:p>
      </dgm:t>
    </dgm:pt>
    <dgm:pt modelId="{429687F8-6174-4425-9290-10A65FB8F1A0}">
      <dgm:prSet phldrT="[Texte]"/>
      <dgm:spPr/>
      <dgm:t>
        <a:bodyPr/>
        <a:lstStyle/>
        <a:p>
          <a:r>
            <a:rPr lang="fr-FR" dirty="0"/>
            <a:t>2</a:t>
          </a:r>
        </a:p>
      </dgm:t>
    </dgm:pt>
    <dgm:pt modelId="{DF1B0AB0-C04C-4DBC-9C4E-F1E9BB65AAFF}" type="parTrans" cxnId="{27877FAA-F003-4FB2-80FA-B688FEE2C654}">
      <dgm:prSet/>
      <dgm:spPr/>
      <dgm:t>
        <a:bodyPr/>
        <a:lstStyle/>
        <a:p>
          <a:endParaRPr lang="fr-FR"/>
        </a:p>
      </dgm:t>
    </dgm:pt>
    <dgm:pt modelId="{67B1FF07-624A-4D1C-B592-B7BE7B53B69E}" type="sibTrans" cxnId="{27877FAA-F003-4FB2-80FA-B688FEE2C654}">
      <dgm:prSet/>
      <dgm:spPr/>
      <dgm:t>
        <a:bodyPr/>
        <a:lstStyle/>
        <a:p>
          <a:endParaRPr lang="fr-FR"/>
        </a:p>
      </dgm:t>
    </dgm:pt>
    <dgm:pt modelId="{97886A86-AB9B-4544-991F-492B48BB385D}">
      <dgm:prSet phldrT="[Texte]"/>
      <dgm:spPr/>
      <dgm:t>
        <a:bodyPr/>
        <a:lstStyle/>
        <a:p>
          <a:endParaRPr lang="fr-FR" dirty="0"/>
        </a:p>
      </dgm:t>
    </dgm:pt>
    <dgm:pt modelId="{F21F6730-4FEF-4CE9-A348-6585F13CE97C}" type="parTrans" cxnId="{BF9084B0-E4BF-459A-B0ED-8224D75E8D74}">
      <dgm:prSet/>
      <dgm:spPr/>
      <dgm:t>
        <a:bodyPr/>
        <a:lstStyle/>
        <a:p>
          <a:endParaRPr lang="fr-FR"/>
        </a:p>
      </dgm:t>
    </dgm:pt>
    <dgm:pt modelId="{9B4937E8-2CB8-4636-8D74-69249DEBE49C}" type="sibTrans" cxnId="{BF9084B0-E4BF-459A-B0ED-8224D75E8D74}">
      <dgm:prSet/>
      <dgm:spPr/>
      <dgm:t>
        <a:bodyPr/>
        <a:lstStyle/>
        <a:p>
          <a:endParaRPr lang="fr-FR"/>
        </a:p>
      </dgm:t>
    </dgm:pt>
    <dgm:pt modelId="{042250C3-F7D4-45BF-A28A-37E233F5B4FD}">
      <dgm:prSet phldrT="[Texte]"/>
      <dgm:spPr/>
      <dgm:t>
        <a:bodyPr/>
        <a:lstStyle/>
        <a:p>
          <a:r>
            <a:rPr lang="fr-FR" dirty="0"/>
            <a:t>3</a:t>
          </a:r>
        </a:p>
      </dgm:t>
    </dgm:pt>
    <dgm:pt modelId="{16080C5F-F47E-47EF-A60F-0F18F16D7C46}" type="parTrans" cxnId="{7C6C8496-55E4-43E0-844A-756D574A6B08}">
      <dgm:prSet/>
      <dgm:spPr/>
      <dgm:t>
        <a:bodyPr/>
        <a:lstStyle/>
        <a:p>
          <a:endParaRPr lang="fr-FR"/>
        </a:p>
      </dgm:t>
    </dgm:pt>
    <dgm:pt modelId="{E3B9DF59-0567-435E-BD2A-5331530E6389}" type="sibTrans" cxnId="{7C6C8496-55E4-43E0-844A-756D574A6B08}">
      <dgm:prSet/>
      <dgm:spPr/>
      <dgm:t>
        <a:bodyPr/>
        <a:lstStyle/>
        <a:p>
          <a:endParaRPr lang="fr-FR"/>
        </a:p>
      </dgm:t>
    </dgm:pt>
    <dgm:pt modelId="{337BC219-6847-4DC2-9F3E-DBB436B3FF5C}">
      <dgm:prSet phldrT="[Texte]"/>
      <dgm:spPr/>
      <dgm:t>
        <a:bodyPr/>
        <a:lstStyle/>
        <a:p>
          <a:endParaRPr lang="fr-FR" dirty="0"/>
        </a:p>
      </dgm:t>
    </dgm:pt>
    <dgm:pt modelId="{A30AE8B3-772B-4005-955E-9A5E2CC408AE}" type="parTrans" cxnId="{03DEDE54-0BC1-437D-841C-34EA66215B3C}">
      <dgm:prSet/>
      <dgm:spPr/>
      <dgm:t>
        <a:bodyPr/>
        <a:lstStyle/>
        <a:p>
          <a:endParaRPr lang="fr-FR"/>
        </a:p>
      </dgm:t>
    </dgm:pt>
    <dgm:pt modelId="{972DC319-4F76-4CB5-92AC-4F52737239F1}" type="sibTrans" cxnId="{03DEDE54-0BC1-437D-841C-34EA66215B3C}">
      <dgm:prSet/>
      <dgm:spPr/>
      <dgm:t>
        <a:bodyPr/>
        <a:lstStyle/>
        <a:p>
          <a:endParaRPr lang="fr-FR"/>
        </a:p>
      </dgm:t>
    </dgm:pt>
    <dgm:pt modelId="{9B30B983-8A51-4151-A2CB-BD1DE80D2D20}">
      <dgm:prSet/>
      <dgm:spPr/>
      <dgm:t>
        <a:bodyPr/>
        <a:lstStyle/>
        <a:p>
          <a:endParaRPr lang="fr-FR" dirty="0"/>
        </a:p>
      </dgm:t>
    </dgm:pt>
    <dgm:pt modelId="{BDA856D1-973A-417F-B38D-18275FAA7F62}" type="parTrans" cxnId="{E1ECFC9C-1C3E-40A9-948B-3378789EB502}">
      <dgm:prSet/>
      <dgm:spPr/>
      <dgm:t>
        <a:bodyPr/>
        <a:lstStyle/>
        <a:p>
          <a:endParaRPr lang="fr-FR"/>
        </a:p>
      </dgm:t>
    </dgm:pt>
    <dgm:pt modelId="{2597DC83-1186-4EDB-8462-54E8707EDE92}" type="sibTrans" cxnId="{E1ECFC9C-1C3E-40A9-948B-3378789EB502}">
      <dgm:prSet/>
      <dgm:spPr/>
      <dgm:t>
        <a:bodyPr/>
        <a:lstStyle/>
        <a:p>
          <a:endParaRPr lang="fr-FR"/>
        </a:p>
      </dgm:t>
    </dgm:pt>
    <dgm:pt modelId="{7660DD51-EB33-46FE-A153-AD762DC79282}">
      <dgm:prSet/>
      <dgm:spPr/>
      <dgm:t>
        <a:bodyPr/>
        <a:lstStyle/>
        <a:p>
          <a:pPr>
            <a:buFont typeface="Symbol" panose="05050102010706020507" pitchFamily="18" charset="2"/>
            <a:buChar char=""/>
          </a:pPr>
          <a:r>
            <a:rPr lang="fr-FR" b="1" dirty="0"/>
            <a:t>AXE1 : EXPERIMENTER OU INNOVER : DE LA SENSIBILISATION AU PASSAGE A L’ACTION</a:t>
          </a:r>
          <a:endParaRPr lang="fr-FR" dirty="0"/>
        </a:p>
      </dgm:t>
    </dgm:pt>
    <dgm:pt modelId="{AAA4F832-5711-4BC6-B1BE-737636946213}" type="parTrans" cxnId="{B80B9611-20D8-49CF-B266-C0C6C0FD238F}">
      <dgm:prSet/>
      <dgm:spPr/>
      <dgm:t>
        <a:bodyPr/>
        <a:lstStyle/>
        <a:p>
          <a:endParaRPr lang="fr-FR"/>
        </a:p>
      </dgm:t>
    </dgm:pt>
    <dgm:pt modelId="{F9445915-C3E6-403D-883A-40C88B7F83DF}" type="sibTrans" cxnId="{B80B9611-20D8-49CF-B266-C0C6C0FD238F}">
      <dgm:prSet/>
      <dgm:spPr/>
      <dgm:t>
        <a:bodyPr/>
        <a:lstStyle/>
        <a:p>
          <a:endParaRPr lang="fr-FR"/>
        </a:p>
      </dgm:t>
    </dgm:pt>
    <dgm:pt modelId="{3966424B-C150-46CE-A168-300DA7CE559B}">
      <dgm:prSet/>
      <dgm:spPr/>
      <dgm:t>
        <a:bodyPr/>
        <a:lstStyle/>
        <a:p>
          <a:endParaRPr lang="fr-FR" dirty="0"/>
        </a:p>
      </dgm:t>
    </dgm:pt>
    <dgm:pt modelId="{300D343F-D468-4AED-B319-199B4F5A03F6}" type="parTrans" cxnId="{B2B03C7A-1FE6-4026-8892-E105DB172990}">
      <dgm:prSet/>
      <dgm:spPr/>
      <dgm:t>
        <a:bodyPr/>
        <a:lstStyle/>
        <a:p>
          <a:endParaRPr lang="fr-FR"/>
        </a:p>
      </dgm:t>
    </dgm:pt>
    <dgm:pt modelId="{5CCD01FB-2569-4C4B-A30A-E002FA44B799}" type="sibTrans" cxnId="{B2B03C7A-1FE6-4026-8892-E105DB172990}">
      <dgm:prSet/>
      <dgm:spPr/>
      <dgm:t>
        <a:bodyPr/>
        <a:lstStyle/>
        <a:p>
          <a:endParaRPr lang="fr-FR"/>
        </a:p>
      </dgm:t>
    </dgm:pt>
    <dgm:pt modelId="{9CB8F85A-C86F-49C2-B71A-953AC7232775}">
      <dgm:prSet/>
      <dgm:spPr/>
      <dgm:t>
        <a:bodyPr/>
        <a:lstStyle/>
        <a:p>
          <a:pPr>
            <a:buFont typeface="Symbol" panose="05050102010706020507" pitchFamily="18" charset="2"/>
            <a:buChar char=""/>
          </a:pPr>
          <a:r>
            <a:rPr lang="fr-FR" b="1"/>
            <a:t>AXE 2 : RENFORCER L’ACCES AU REEMPLOI ET A LA REPARATION</a:t>
          </a:r>
          <a:endParaRPr lang="fr-FR"/>
        </a:p>
      </dgm:t>
    </dgm:pt>
    <dgm:pt modelId="{CFDB2364-4607-402F-A000-6ACF3CFD7126}" type="parTrans" cxnId="{86627729-6895-4E69-88C1-79AC2A75CE15}">
      <dgm:prSet/>
      <dgm:spPr/>
      <dgm:t>
        <a:bodyPr/>
        <a:lstStyle/>
        <a:p>
          <a:endParaRPr lang="fr-FR"/>
        </a:p>
      </dgm:t>
    </dgm:pt>
    <dgm:pt modelId="{E67A4DCC-FB89-4459-8D0C-0871517A37A2}" type="sibTrans" cxnId="{86627729-6895-4E69-88C1-79AC2A75CE15}">
      <dgm:prSet/>
      <dgm:spPr/>
      <dgm:t>
        <a:bodyPr/>
        <a:lstStyle/>
        <a:p>
          <a:endParaRPr lang="fr-FR"/>
        </a:p>
      </dgm:t>
    </dgm:pt>
    <dgm:pt modelId="{395EE442-9897-4CA7-9154-8BD740A4E28A}">
      <dgm:prSet/>
      <dgm:spPr/>
      <dgm:t>
        <a:bodyPr/>
        <a:lstStyle/>
        <a:p>
          <a:pPr>
            <a:buFont typeface="Symbol" panose="05050102010706020507" pitchFamily="18" charset="2"/>
            <a:buChar char=""/>
          </a:pPr>
          <a:r>
            <a:rPr lang="fr-FR" b="1" dirty="0"/>
            <a:t>AXE 3 : RELANCER DE LA COLLECTE SELECTIVE ET AMELIORER LA PERFORMANCE DU TRI DES EMBALLAGES ET NOTAMMENT PLASTIQUE</a:t>
          </a:r>
          <a:endParaRPr lang="fr-FR" dirty="0"/>
        </a:p>
      </dgm:t>
    </dgm:pt>
    <dgm:pt modelId="{A1DDB0E3-638D-4C10-87F7-9C330EECEF65}" type="parTrans" cxnId="{11935476-7D3C-472D-9EDF-349010E070D5}">
      <dgm:prSet/>
      <dgm:spPr/>
      <dgm:t>
        <a:bodyPr/>
        <a:lstStyle/>
        <a:p>
          <a:endParaRPr lang="fr-FR"/>
        </a:p>
      </dgm:t>
    </dgm:pt>
    <dgm:pt modelId="{74276C4B-2D43-4C2E-ADC8-885E8964ACF7}" type="sibTrans" cxnId="{11935476-7D3C-472D-9EDF-349010E070D5}">
      <dgm:prSet/>
      <dgm:spPr/>
      <dgm:t>
        <a:bodyPr/>
        <a:lstStyle/>
        <a:p>
          <a:endParaRPr lang="fr-FR"/>
        </a:p>
      </dgm:t>
    </dgm:pt>
    <dgm:pt modelId="{07D28E17-F745-4949-8069-2042355B55E4}" type="pres">
      <dgm:prSet presAssocID="{A1E5236E-1CC5-4FA8-8969-0FA238121A0E}" presName="linearFlow" presStyleCnt="0">
        <dgm:presLayoutVars>
          <dgm:dir/>
          <dgm:animLvl val="lvl"/>
          <dgm:resizeHandles val="exact"/>
        </dgm:presLayoutVars>
      </dgm:prSet>
      <dgm:spPr/>
    </dgm:pt>
    <dgm:pt modelId="{39FDFD39-3681-4754-A1C0-43D1C7F41420}" type="pres">
      <dgm:prSet presAssocID="{50E6AEE3-E044-4045-B87A-99DC870CD016}" presName="composite" presStyleCnt="0"/>
      <dgm:spPr/>
    </dgm:pt>
    <dgm:pt modelId="{5FDACB3F-4012-4278-8E5F-9E367CD8BD84}" type="pres">
      <dgm:prSet presAssocID="{50E6AEE3-E044-4045-B87A-99DC870CD016}" presName="parentText" presStyleLbl="alignNode1" presStyleIdx="0" presStyleCnt="3">
        <dgm:presLayoutVars>
          <dgm:chMax val="1"/>
          <dgm:bulletEnabled val="1"/>
        </dgm:presLayoutVars>
      </dgm:prSet>
      <dgm:spPr/>
    </dgm:pt>
    <dgm:pt modelId="{2E2C324F-55D0-44A1-9178-2403BA99F7FD}" type="pres">
      <dgm:prSet presAssocID="{50E6AEE3-E044-4045-B87A-99DC870CD016}" presName="descendantText" presStyleLbl="alignAcc1" presStyleIdx="0" presStyleCnt="3">
        <dgm:presLayoutVars>
          <dgm:bulletEnabled val="1"/>
        </dgm:presLayoutVars>
      </dgm:prSet>
      <dgm:spPr/>
    </dgm:pt>
    <dgm:pt modelId="{40DD8BFD-B691-4833-9E0B-12BD4F5BB5D8}" type="pres">
      <dgm:prSet presAssocID="{DEB6FC4E-315B-4DBC-B9D3-53D3A0B9CA08}" presName="sp" presStyleCnt="0"/>
      <dgm:spPr/>
    </dgm:pt>
    <dgm:pt modelId="{EBB2471F-B31C-427B-BF03-2BD92BD6F865}" type="pres">
      <dgm:prSet presAssocID="{429687F8-6174-4425-9290-10A65FB8F1A0}" presName="composite" presStyleCnt="0"/>
      <dgm:spPr/>
    </dgm:pt>
    <dgm:pt modelId="{4603C02D-D35B-47C9-A472-1165B922EA00}" type="pres">
      <dgm:prSet presAssocID="{429687F8-6174-4425-9290-10A65FB8F1A0}" presName="parentText" presStyleLbl="alignNode1" presStyleIdx="1" presStyleCnt="3">
        <dgm:presLayoutVars>
          <dgm:chMax val="1"/>
          <dgm:bulletEnabled val="1"/>
        </dgm:presLayoutVars>
      </dgm:prSet>
      <dgm:spPr/>
    </dgm:pt>
    <dgm:pt modelId="{C1CCC727-64A5-49BD-B649-182641A5CFBC}" type="pres">
      <dgm:prSet presAssocID="{429687F8-6174-4425-9290-10A65FB8F1A0}" presName="descendantText" presStyleLbl="alignAcc1" presStyleIdx="1" presStyleCnt="3">
        <dgm:presLayoutVars>
          <dgm:bulletEnabled val="1"/>
        </dgm:presLayoutVars>
      </dgm:prSet>
      <dgm:spPr/>
    </dgm:pt>
    <dgm:pt modelId="{6D1ED8C5-B334-42F7-B811-CBAAA5054195}" type="pres">
      <dgm:prSet presAssocID="{67B1FF07-624A-4D1C-B592-B7BE7B53B69E}" presName="sp" presStyleCnt="0"/>
      <dgm:spPr/>
    </dgm:pt>
    <dgm:pt modelId="{40836827-A76A-48E7-8488-7E5E1BC3EB08}" type="pres">
      <dgm:prSet presAssocID="{042250C3-F7D4-45BF-A28A-37E233F5B4FD}" presName="composite" presStyleCnt="0"/>
      <dgm:spPr/>
    </dgm:pt>
    <dgm:pt modelId="{DA6FE5A5-1ED3-423E-BBE6-67C77AF33D93}" type="pres">
      <dgm:prSet presAssocID="{042250C3-F7D4-45BF-A28A-37E233F5B4FD}" presName="parentText" presStyleLbl="alignNode1" presStyleIdx="2" presStyleCnt="3">
        <dgm:presLayoutVars>
          <dgm:chMax val="1"/>
          <dgm:bulletEnabled val="1"/>
        </dgm:presLayoutVars>
      </dgm:prSet>
      <dgm:spPr/>
    </dgm:pt>
    <dgm:pt modelId="{E44F13FC-15FC-4C08-B4BF-EDC3A4344BF3}" type="pres">
      <dgm:prSet presAssocID="{042250C3-F7D4-45BF-A28A-37E233F5B4FD}" presName="descendantText" presStyleLbl="alignAcc1" presStyleIdx="2" presStyleCnt="3" custLinFactNeighborX="-471" custLinFactNeighborY="494">
        <dgm:presLayoutVars>
          <dgm:bulletEnabled val="1"/>
        </dgm:presLayoutVars>
      </dgm:prSet>
      <dgm:spPr/>
    </dgm:pt>
  </dgm:ptLst>
  <dgm:cxnLst>
    <dgm:cxn modelId="{5EF7A905-865C-4BBA-8737-B70B9635BFFD}" type="presOf" srcId="{97886A86-AB9B-4544-991F-492B48BB385D}" destId="{C1CCC727-64A5-49BD-B649-182641A5CFBC}" srcOrd="0" destOrd="0" presId="urn:microsoft.com/office/officeart/2005/8/layout/chevron2"/>
    <dgm:cxn modelId="{B80B9611-20D8-49CF-B266-C0C6C0FD238F}" srcId="{50E6AEE3-E044-4045-B87A-99DC870CD016}" destId="{7660DD51-EB33-46FE-A153-AD762DC79282}" srcOrd="1" destOrd="0" parTransId="{AAA4F832-5711-4BC6-B1BE-737636946213}" sibTransId="{F9445915-C3E6-403D-883A-40C88B7F83DF}"/>
    <dgm:cxn modelId="{86627729-6895-4E69-88C1-79AC2A75CE15}" srcId="{429687F8-6174-4425-9290-10A65FB8F1A0}" destId="{9CB8F85A-C86F-49C2-B71A-953AC7232775}" srcOrd="1" destOrd="0" parTransId="{CFDB2364-4607-402F-A000-6ACF3CFD7126}" sibTransId="{E67A4DCC-FB89-4459-8D0C-0871517A37A2}"/>
    <dgm:cxn modelId="{17132B2E-2BE5-45C3-A3C9-EF0DDE833A25}" type="presOf" srcId="{042250C3-F7D4-45BF-A28A-37E233F5B4FD}" destId="{DA6FE5A5-1ED3-423E-BBE6-67C77AF33D93}" srcOrd="0" destOrd="0" presId="urn:microsoft.com/office/officeart/2005/8/layout/chevron2"/>
    <dgm:cxn modelId="{2BA41A38-ACBD-4CB5-B110-876CC0521F09}" type="presOf" srcId="{429687F8-6174-4425-9290-10A65FB8F1A0}" destId="{4603C02D-D35B-47C9-A472-1165B922EA00}" srcOrd="0" destOrd="0" presId="urn:microsoft.com/office/officeart/2005/8/layout/chevron2"/>
    <dgm:cxn modelId="{689F0E3A-C7D7-4BC1-95E8-EA4471A8BF5B}" srcId="{50E6AEE3-E044-4045-B87A-99DC870CD016}" destId="{3C825EE0-1D76-45FB-AEF0-DA43C79705FE}" srcOrd="0" destOrd="0" parTransId="{1379E244-462A-4BEA-8939-B8331E14011A}" sibTransId="{F0B65785-87D9-42A4-BF9B-00C4AA47F39A}"/>
    <dgm:cxn modelId="{7EE4143A-08A0-4992-A363-9C03F18D7C71}" type="presOf" srcId="{9CB8F85A-C86F-49C2-B71A-953AC7232775}" destId="{C1CCC727-64A5-49BD-B649-182641A5CFBC}" srcOrd="0" destOrd="1" presId="urn:microsoft.com/office/officeart/2005/8/layout/chevron2"/>
    <dgm:cxn modelId="{39FB394F-F4C7-4722-8F41-A3A70F157749}" srcId="{A1E5236E-1CC5-4FA8-8969-0FA238121A0E}" destId="{50E6AEE3-E044-4045-B87A-99DC870CD016}" srcOrd="0" destOrd="0" parTransId="{FD2887CC-DFB1-4D77-8075-96E43F934FA7}" sibTransId="{DEB6FC4E-315B-4DBC-B9D3-53D3A0B9CA08}"/>
    <dgm:cxn modelId="{03DEDE54-0BC1-437D-841C-34EA66215B3C}" srcId="{042250C3-F7D4-45BF-A28A-37E233F5B4FD}" destId="{337BC219-6847-4DC2-9F3E-DBB436B3FF5C}" srcOrd="0" destOrd="0" parTransId="{A30AE8B3-772B-4005-955E-9A5E2CC408AE}" sibTransId="{972DC319-4F76-4CB5-92AC-4F52737239F1}"/>
    <dgm:cxn modelId="{11935476-7D3C-472D-9EDF-349010E070D5}" srcId="{042250C3-F7D4-45BF-A28A-37E233F5B4FD}" destId="{395EE442-9897-4CA7-9154-8BD740A4E28A}" srcOrd="1" destOrd="0" parTransId="{A1DDB0E3-638D-4C10-87F7-9C330EECEF65}" sibTransId="{74276C4B-2D43-4C2E-ADC8-885E8964ACF7}"/>
    <dgm:cxn modelId="{B2B03C7A-1FE6-4026-8892-E105DB172990}" srcId="{50E6AEE3-E044-4045-B87A-99DC870CD016}" destId="{3966424B-C150-46CE-A168-300DA7CE559B}" srcOrd="2" destOrd="0" parTransId="{300D343F-D468-4AED-B319-199B4F5A03F6}" sibTransId="{5CCD01FB-2569-4C4B-A30A-E002FA44B799}"/>
    <dgm:cxn modelId="{5B330580-856F-4E55-96F2-C678D41C9B40}" type="presOf" srcId="{3C825EE0-1D76-45FB-AEF0-DA43C79705FE}" destId="{2E2C324F-55D0-44A1-9178-2403BA99F7FD}" srcOrd="0" destOrd="0" presId="urn:microsoft.com/office/officeart/2005/8/layout/chevron2"/>
    <dgm:cxn modelId="{7C6C8496-55E4-43E0-844A-756D574A6B08}" srcId="{A1E5236E-1CC5-4FA8-8969-0FA238121A0E}" destId="{042250C3-F7D4-45BF-A28A-37E233F5B4FD}" srcOrd="2" destOrd="0" parTransId="{16080C5F-F47E-47EF-A60F-0F18F16D7C46}" sibTransId="{E3B9DF59-0567-435E-BD2A-5331530E6389}"/>
    <dgm:cxn modelId="{E1ECFC9C-1C3E-40A9-948B-3378789EB502}" srcId="{042250C3-F7D4-45BF-A28A-37E233F5B4FD}" destId="{9B30B983-8A51-4151-A2CB-BD1DE80D2D20}" srcOrd="2" destOrd="0" parTransId="{BDA856D1-973A-417F-B38D-18275FAA7F62}" sibTransId="{2597DC83-1186-4EDB-8462-54E8707EDE92}"/>
    <dgm:cxn modelId="{EB323FA1-4C80-4015-8DD2-786085821E9A}" type="presOf" srcId="{395EE442-9897-4CA7-9154-8BD740A4E28A}" destId="{E44F13FC-15FC-4C08-B4BF-EDC3A4344BF3}" srcOrd="0" destOrd="1" presId="urn:microsoft.com/office/officeart/2005/8/layout/chevron2"/>
    <dgm:cxn modelId="{65AA5AA2-DD66-4CEC-ABD8-F9169A3EBB52}" type="presOf" srcId="{3966424B-C150-46CE-A168-300DA7CE559B}" destId="{2E2C324F-55D0-44A1-9178-2403BA99F7FD}" srcOrd="0" destOrd="2" presId="urn:microsoft.com/office/officeart/2005/8/layout/chevron2"/>
    <dgm:cxn modelId="{6DB687A5-8CCA-44BE-882E-7A68D3BCC71B}" type="presOf" srcId="{7660DD51-EB33-46FE-A153-AD762DC79282}" destId="{2E2C324F-55D0-44A1-9178-2403BA99F7FD}" srcOrd="0" destOrd="1" presId="urn:microsoft.com/office/officeart/2005/8/layout/chevron2"/>
    <dgm:cxn modelId="{27877FAA-F003-4FB2-80FA-B688FEE2C654}" srcId="{A1E5236E-1CC5-4FA8-8969-0FA238121A0E}" destId="{429687F8-6174-4425-9290-10A65FB8F1A0}" srcOrd="1" destOrd="0" parTransId="{DF1B0AB0-C04C-4DBC-9C4E-F1E9BB65AAFF}" sibTransId="{67B1FF07-624A-4D1C-B592-B7BE7B53B69E}"/>
    <dgm:cxn modelId="{CAB97BAB-9695-439D-BE77-8D49B124CFAF}" type="presOf" srcId="{A1E5236E-1CC5-4FA8-8969-0FA238121A0E}" destId="{07D28E17-F745-4949-8069-2042355B55E4}" srcOrd="0" destOrd="0" presId="urn:microsoft.com/office/officeart/2005/8/layout/chevron2"/>
    <dgm:cxn modelId="{BE0336AE-9721-47A9-AF9F-E830DC1187D1}" type="presOf" srcId="{50E6AEE3-E044-4045-B87A-99DC870CD016}" destId="{5FDACB3F-4012-4278-8E5F-9E367CD8BD84}" srcOrd="0" destOrd="0" presId="urn:microsoft.com/office/officeart/2005/8/layout/chevron2"/>
    <dgm:cxn modelId="{1F7F8CAE-75D6-4A22-938F-247D7AF171F7}" type="presOf" srcId="{337BC219-6847-4DC2-9F3E-DBB436B3FF5C}" destId="{E44F13FC-15FC-4C08-B4BF-EDC3A4344BF3}" srcOrd="0" destOrd="0" presId="urn:microsoft.com/office/officeart/2005/8/layout/chevron2"/>
    <dgm:cxn modelId="{BF9084B0-E4BF-459A-B0ED-8224D75E8D74}" srcId="{429687F8-6174-4425-9290-10A65FB8F1A0}" destId="{97886A86-AB9B-4544-991F-492B48BB385D}" srcOrd="0" destOrd="0" parTransId="{F21F6730-4FEF-4CE9-A348-6585F13CE97C}" sibTransId="{9B4937E8-2CB8-4636-8D74-69249DEBE49C}"/>
    <dgm:cxn modelId="{37E86FF0-55CE-482A-889B-1D1E475F65B7}" type="presOf" srcId="{9B30B983-8A51-4151-A2CB-BD1DE80D2D20}" destId="{E44F13FC-15FC-4C08-B4BF-EDC3A4344BF3}" srcOrd="0" destOrd="2" presId="urn:microsoft.com/office/officeart/2005/8/layout/chevron2"/>
    <dgm:cxn modelId="{B65FAF75-1852-43F5-BABF-A1AE45156F94}" type="presParOf" srcId="{07D28E17-F745-4949-8069-2042355B55E4}" destId="{39FDFD39-3681-4754-A1C0-43D1C7F41420}" srcOrd="0" destOrd="0" presId="urn:microsoft.com/office/officeart/2005/8/layout/chevron2"/>
    <dgm:cxn modelId="{050FCFEE-AB18-4386-A172-459BDF047959}" type="presParOf" srcId="{39FDFD39-3681-4754-A1C0-43D1C7F41420}" destId="{5FDACB3F-4012-4278-8E5F-9E367CD8BD84}" srcOrd="0" destOrd="0" presId="urn:microsoft.com/office/officeart/2005/8/layout/chevron2"/>
    <dgm:cxn modelId="{892A41B0-98B0-4B91-8F4C-DF319627F588}" type="presParOf" srcId="{39FDFD39-3681-4754-A1C0-43D1C7F41420}" destId="{2E2C324F-55D0-44A1-9178-2403BA99F7FD}" srcOrd="1" destOrd="0" presId="urn:microsoft.com/office/officeart/2005/8/layout/chevron2"/>
    <dgm:cxn modelId="{BFE0C01F-7EBF-4A13-84C6-14353BF0E05D}" type="presParOf" srcId="{07D28E17-F745-4949-8069-2042355B55E4}" destId="{40DD8BFD-B691-4833-9E0B-12BD4F5BB5D8}" srcOrd="1" destOrd="0" presId="urn:microsoft.com/office/officeart/2005/8/layout/chevron2"/>
    <dgm:cxn modelId="{2F81CE32-3EC8-4320-B094-5CB3233BD94D}" type="presParOf" srcId="{07D28E17-F745-4949-8069-2042355B55E4}" destId="{EBB2471F-B31C-427B-BF03-2BD92BD6F865}" srcOrd="2" destOrd="0" presId="urn:microsoft.com/office/officeart/2005/8/layout/chevron2"/>
    <dgm:cxn modelId="{279D54E3-BF0F-4E3F-8BC3-9E04A2655534}" type="presParOf" srcId="{EBB2471F-B31C-427B-BF03-2BD92BD6F865}" destId="{4603C02D-D35B-47C9-A472-1165B922EA00}" srcOrd="0" destOrd="0" presId="urn:microsoft.com/office/officeart/2005/8/layout/chevron2"/>
    <dgm:cxn modelId="{EB157571-CF94-4B2E-A654-20CE61FAA8CB}" type="presParOf" srcId="{EBB2471F-B31C-427B-BF03-2BD92BD6F865}" destId="{C1CCC727-64A5-49BD-B649-182641A5CFBC}" srcOrd="1" destOrd="0" presId="urn:microsoft.com/office/officeart/2005/8/layout/chevron2"/>
    <dgm:cxn modelId="{8C578063-0C4D-42B8-9597-F960C5910475}" type="presParOf" srcId="{07D28E17-F745-4949-8069-2042355B55E4}" destId="{6D1ED8C5-B334-42F7-B811-CBAAA5054195}" srcOrd="3" destOrd="0" presId="urn:microsoft.com/office/officeart/2005/8/layout/chevron2"/>
    <dgm:cxn modelId="{2169B836-3749-493F-9A5D-18527394B623}" type="presParOf" srcId="{07D28E17-F745-4949-8069-2042355B55E4}" destId="{40836827-A76A-48E7-8488-7E5E1BC3EB08}" srcOrd="4" destOrd="0" presId="urn:microsoft.com/office/officeart/2005/8/layout/chevron2"/>
    <dgm:cxn modelId="{47CF6287-50FB-4DEA-B83B-9036AB23C0D2}" type="presParOf" srcId="{40836827-A76A-48E7-8488-7E5E1BC3EB08}" destId="{DA6FE5A5-1ED3-423E-BBE6-67C77AF33D93}" srcOrd="0" destOrd="0" presId="urn:microsoft.com/office/officeart/2005/8/layout/chevron2"/>
    <dgm:cxn modelId="{E9A845E9-3111-4E67-9FE0-238CDB5F4CE6}" type="presParOf" srcId="{40836827-A76A-48E7-8488-7E5E1BC3EB08}" destId="{E44F13FC-15FC-4C08-B4BF-EDC3A4344BF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E5236E-1CC5-4FA8-8969-0FA238121A0E}"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fr-FR"/>
        </a:p>
      </dgm:t>
    </dgm:pt>
    <dgm:pt modelId="{50E6AEE3-E044-4045-B87A-99DC870CD016}">
      <dgm:prSet phldrT="[Texte]"/>
      <dgm:spPr>
        <a:solidFill>
          <a:schemeClr val="accent4">
            <a:lumMod val="40000"/>
            <a:lumOff val="60000"/>
          </a:schemeClr>
        </a:solidFill>
      </dgm:spPr>
      <dgm:t>
        <a:bodyPr/>
        <a:lstStyle/>
        <a:p>
          <a:r>
            <a:rPr lang="fr-FR" dirty="0"/>
            <a:t>1</a:t>
          </a:r>
        </a:p>
      </dgm:t>
    </dgm:pt>
    <dgm:pt modelId="{FD2887CC-DFB1-4D77-8075-96E43F934FA7}" type="parTrans" cxnId="{39FB394F-F4C7-4722-8F41-A3A70F157749}">
      <dgm:prSet/>
      <dgm:spPr/>
      <dgm:t>
        <a:bodyPr/>
        <a:lstStyle/>
        <a:p>
          <a:endParaRPr lang="fr-FR"/>
        </a:p>
      </dgm:t>
    </dgm:pt>
    <dgm:pt modelId="{DEB6FC4E-315B-4DBC-B9D3-53D3A0B9CA08}" type="sibTrans" cxnId="{39FB394F-F4C7-4722-8F41-A3A70F157749}">
      <dgm:prSet/>
      <dgm:spPr/>
      <dgm:t>
        <a:bodyPr/>
        <a:lstStyle/>
        <a:p>
          <a:endParaRPr lang="fr-FR"/>
        </a:p>
      </dgm:t>
    </dgm:pt>
    <dgm:pt modelId="{3C825EE0-1D76-45FB-AEF0-DA43C79705FE}">
      <dgm:prSet phldrT="[Texte]"/>
      <dgm:spPr/>
      <dgm:t>
        <a:bodyPr/>
        <a:lstStyle/>
        <a:p>
          <a:endParaRPr lang="fr-FR" sz="1000" dirty="0"/>
        </a:p>
      </dgm:t>
    </dgm:pt>
    <dgm:pt modelId="{1379E244-462A-4BEA-8939-B8331E14011A}" type="parTrans" cxnId="{689F0E3A-C7D7-4BC1-95E8-EA4471A8BF5B}">
      <dgm:prSet/>
      <dgm:spPr/>
      <dgm:t>
        <a:bodyPr/>
        <a:lstStyle/>
        <a:p>
          <a:endParaRPr lang="fr-FR"/>
        </a:p>
      </dgm:t>
    </dgm:pt>
    <dgm:pt modelId="{F0B65785-87D9-42A4-BF9B-00C4AA47F39A}" type="sibTrans" cxnId="{689F0E3A-C7D7-4BC1-95E8-EA4471A8BF5B}">
      <dgm:prSet/>
      <dgm:spPr/>
      <dgm:t>
        <a:bodyPr/>
        <a:lstStyle/>
        <a:p>
          <a:endParaRPr lang="fr-FR"/>
        </a:p>
      </dgm:t>
    </dgm:pt>
    <dgm:pt modelId="{429687F8-6174-4425-9290-10A65FB8F1A0}">
      <dgm:prSet phldrT="[Texte]"/>
      <dgm:spPr>
        <a:solidFill>
          <a:srgbClr val="FF6600"/>
        </a:solidFill>
      </dgm:spPr>
      <dgm:t>
        <a:bodyPr/>
        <a:lstStyle/>
        <a:p>
          <a:r>
            <a:rPr lang="fr-FR" dirty="0"/>
            <a:t>2</a:t>
          </a:r>
        </a:p>
      </dgm:t>
    </dgm:pt>
    <dgm:pt modelId="{DF1B0AB0-C04C-4DBC-9C4E-F1E9BB65AAFF}" type="parTrans" cxnId="{27877FAA-F003-4FB2-80FA-B688FEE2C654}">
      <dgm:prSet/>
      <dgm:spPr/>
      <dgm:t>
        <a:bodyPr/>
        <a:lstStyle/>
        <a:p>
          <a:endParaRPr lang="fr-FR"/>
        </a:p>
      </dgm:t>
    </dgm:pt>
    <dgm:pt modelId="{67B1FF07-624A-4D1C-B592-B7BE7B53B69E}" type="sibTrans" cxnId="{27877FAA-F003-4FB2-80FA-B688FEE2C654}">
      <dgm:prSet/>
      <dgm:spPr/>
      <dgm:t>
        <a:bodyPr/>
        <a:lstStyle/>
        <a:p>
          <a:endParaRPr lang="fr-FR"/>
        </a:p>
      </dgm:t>
    </dgm:pt>
    <dgm:pt modelId="{97886A86-AB9B-4544-991F-492B48BB385D}">
      <dgm:prSet phldrT="[Texte]"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Présentation au jury - </a:t>
          </a:r>
          <a:r>
            <a:rPr lang="fr-FR" sz="1400" kern="1200" dirty="0">
              <a:solidFill>
                <a:srgbClr val="0070C0"/>
              </a:solidFill>
              <a:latin typeface="Verdana" panose="020B0604030504040204" pitchFamily="34" charset="0"/>
              <a:ea typeface="Verdana" panose="020B0604030504040204" pitchFamily="34" charset="0"/>
              <a:cs typeface="+mn-cs"/>
            </a:rPr>
            <a:t>un avis technique </a:t>
          </a:r>
        </a:p>
      </dgm:t>
    </dgm:pt>
    <dgm:pt modelId="{F21F6730-4FEF-4CE9-A348-6585F13CE97C}" type="parTrans" cxnId="{BF9084B0-E4BF-459A-B0ED-8224D75E8D74}">
      <dgm:prSet/>
      <dgm:spPr/>
      <dgm:t>
        <a:bodyPr/>
        <a:lstStyle/>
        <a:p>
          <a:endParaRPr lang="fr-FR"/>
        </a:p>
      </dgm:t>
    </dgm:pt>
    <dgm:pt modelId="{9B4937E8-2CB8-4636-8D74-69249DEBE49C}" type="sibTrans" cxnId="{BF9084B0-E4BF-459A-B0ED-8224D75E8D74}">
      <dgm:prSet/>
      <dgm:spPr/>
      <dgm:t>
        <a:bodyPr/>
        <a:lstStyle/>
        <a:p>
          <a:endParaRPr lang="fr-FR"/>
        </a:p>
      </dgm:t>
    </dgm:pt>
    <dgm:pt modelId="{042250C3-F7D4-45BF-A28A-37E233F5B4FD}">
      <dgm:prSet phldrT="[Texte]"/>
      <dgm:spPr>
        <a:solidFill>
          <a:srgbClr val="06EE22"/>
        </a:solidFill>
      </dgm:spPr>
      <dgm:t>
        <a:bodyPr/>
        <a:lstStyle/>
        <a:p>
          <a:r>
            <a:rPr lang="fr-FR" dirty="0"/>
            <a:t>3</a:t>
          </a:r>
        </a:p>
      </dgm:t>
    </dgm:pt>
    <dgm:pt modelId="{16080C5F-F47E-47EF-A60F-0F18F16D7C46}" type="parTrans" cxnId="{7C6C8496-55E4-43E0-844A-756D574A6B08}">
      <dgm:prSet/>
      <dgm:spPr/>
      <dgm:t>
        <a:bodyPr/>
        <a:lstStyle/>
        <a:p>
          <a:endParaRPr lang="fr-FR"/>
        </a:p>
      </dgm:t>
    </dgm:pt>
    <dgm:pt modelId="{E3B9DF59-0567-435E-BD2A-5331530E6389}" type="sibTrans" cxnId="{7C6C8496-55E4-43E0-844A-756D574A6B08}">
      <dgm:prSet/>
      <dgm:spPr/>
      <dgm:t>
        <a:bodyPr/>
        <a:lstStyle/>
        <a:p>
          <a:endParaRPr lang="fr-FR"/>
        </a:p>
      </dgm:t>
    </dgm:pt>
    <dgm:pt modelId="{337BC219-6847-4DC2-9F3E-DBB436B3FF5C}">
      <dgm:prSet phldrT="[Texte]"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endParaRPr lang="fr-FR" sz="1400" kern="1200" dirty="0">
            <a:solidFill>
              <a:srgbClr val="0070C0"/>
            </a:solidFill>
            <a:latin typeface="Verdana" panose="020B0604030504040204" pitchFamily="34" charset="0"/>
            <a:ea typeface="Verdana" panose="020B0604030504040204" pitchFamily="34" charset="0"/>
            <a:cs typeface="+mn-cs"/>
          </a:endParaRPr>
        </a:p>
      </dgm:t>
    </dgm:pt>
    <dgm:pt modelId="{A30AE8B3-772B-4005-955E-9A5E2CC408AE}" type="parTrans" cxnId="{03DEDE54-0BC1-437D-841C-34EA66215B3C}">
      <dgm:prSet/>
      <dgm:spPr/>
      <dgm:t>
        <a:bodyPr/>
        <a:lstStyle/>
        <a:p>
          <a:endParaRPr lang="fr-FR"/>
        </a:p>
      </dgm:t>
    </dgm:pt>
    <dgm:pt modelId="{972DC319-4F76-4CB5-92AC-4F52737239F1}" type="sibTrans" cxnId="{03DEDE54-0BC1-437D-841C-34EA66215B3C}">
      <dgm:prSet/>
      <dgm:spPr/>
      <dgm:t>
        <a:bodyPr/>
        <a:lstStyle/>
        <a:p>
          <a:endParaRPr lang="fr-FR"/>
        </a:p>
      </dgm:t>
    </dgm:pt>
    <dgm:pt modelId="{3966424B-C150-46CE-A168-300DA7CE559B}">
      <dgm:prSet/>
      <dgm:spPr/>
      <dgm:t>
        <a:bodyPr/>
        <a:lstStyle/>
        <a:p>
          <a:endParaRPr lang="fr-FR" sz="1000" dirty="0"/>
        </a:p>
      </dgm:t>
    </dgm:pt>
    <dgm:pt modelId="{300D343F-D468-4AED-B319-199B4F5A03F6}" type="parTrans" cxnId="{B2B03C7A-1FE6-4026-8892-E105DB172990}">
      <dgm:prSet/>
      <dgm:spPr/>
      <dgm:t>
        <a:bodyPr/>
        <a:lstStyle/>
        <a:p>
          <a:endParaRPr lang="fr-FR"/>
        </a:p>
      </dgm:t>
    </dgm:pt>
    <dgm:pt modelId="{5CCD01FB-2569-4C4B-A30A-E002FA44B799}" type="sibTrans" cxnId="{B2B03C7A-1FE6-4026-8892-E105DB172990}">
      <dgm:prSet/>
      <dgm:spPr/>
      <dgm:t>
        <a:bodyPr/>
        <a:lstStyle/>
        <a:p>
          <a:endParaRPr lang="fr-FR"/>
        </a:p>
      </dgm:t>
    </dgm:pt>
    <dgm:pt modelId="{D2AFD187-D5C5-4706-B1FC-B3E65E053CCB}">
      <dgm:prSet custT="1"/>
      <dgm:spPr/>
      <dgm:t>
        <a:bodyPr/>
        <a:lstStyle/>
        <a:p>
          <a:pPr>
            <a:buFont typeface="Wingdings" panose="05000000000000000000" pitchFamily="2" charset="2"/>
            <a:buChar char="v"/>
          </a:pPr>
          <a:r>
            <a:rPr lang="fr-FR" sz="1400" dirty="0">
              <a:solidFill>
                <a:srgbClr val="0070C0"/>
              </a:solidFill>
              <a:latin typeface="Verdana" panose="020B0604030504040204" pitchFamily="34" charset="0"/>
              <a:ea typeface="Verdana" panose="020B0604030504040204" pitchFamily="34" charset="0"/>
            </a:rPr>
            <a:t>accusé de réception</a:t>
          </a:r>
        </a:p>
      </dgm:t>
    </dgm:pt>
    <dgm:pt modelId="{94B2E126-62DA-4F46-9A98-1441CD4158BD}" type="parTrans" cxnId="{F154C005-62B9-4B65-B997-6502EE1F7793}">
      <dgm:prSet/>
      <dgm:spPr/>
      <dgm:t>
        <a:bodyPr/>
        <a:lstStyle/>
        <a:p>
          <a:endParaRPr lang="fr-FR"/>
        </a:p>
      </dgm:t>
    </dgm:pt>
    <dgm:pt modelId="{1A59DC57-0DBE-4102-8274-A9FF1C6D69DE}" type="sibTrans" cxnId="{F154C005-62B9-4B65-B997-6502EE1F7793}">
      <dgm:prSet/>
      <dgm:spPr/>
      <dgm:t>
        <a:bodyPr/>
        <a:lstStyle/>
        <a:p>
          <a:endParaRPr lang="fr-FR"/>
        </a:p>
      </dgm:t>
    </dgm:pt>
    <dgm:pt modelId="{61CB4A3C-C0F8-4F33-82C6-C072AA0D6A45}">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Instruction des projets</a:t>
          </a:r>
        </a:p>
      </dgm:t>
    </dgm:pt>
    <dgm:pt modelId="{C5D4EC04-B20F-48F7-BAF1-CDC9EECCD4FC}" type="parTrans" cxnId="{45B0309B-B786-4B94-B5EC-ECEF939123B0}">
      <dgm:prSet/>
      <dgm:spPr/>
      <dgm:t>
        <a:bodyPr/>
        <a:lstStyle/>
        <a:p>
          <a:endParaRPr lang="fr-FR"/>
        </a:p>
      </dgm:t>
    </dgm:pt>
    <dgm:pt modelId="{FEEEB736-2746-4E4B-8167-CAD3C7DD46B9}" type="sibTrans" cxnId="{45B0309B-B786-4B94-B5EC-ECEF939123B0}">
      <dgm:prSet/>
      <dgm:spPr/>
      <dgm:t>
        <a:bodyPr/>
        <a:lstStyle/>
        <a:p>
          <a:endParaRPr lang="fr-FR"/>
        </a:p>
      </dgm:t>
    </dgm:pt>
    <dgm:pt modelId="{DFB4E3FD-F625-4477-8DBC-02384E3EBA18}">
      <dgm:prSet custT="1"/>
      <dgm:spPr/>
      <dgm:t>
        <a:bodyPr/>
        <a:lstStyle/>
        <a:p>
          <a:pPr>
            <a:buFont typeface="Wingdings" panose="05000000000000000000" pitchFamily="2" charset="2"/>
            <a:buChar char="v"/>
          </a:pPr>
          <a:r>
            <a:rPr lang="fr-FR" sz="1400" dirty="0">
              <a:solidFill>
                <a:srgbClr val="0070C0"/>
              </a:solidFill>
              <a:latin typeface="Verdana" panose="020B0604030504040204" pitchFamily="34" charset="0"/>
              <a:ea typeface="Verdana" panose="020B0604030504040204" pitchFamily="34" charset="0"/>
            </a:rPr>
            <a:t>examen</a:t>
          </a:r>
        </a:p>
      </dgm:t>
    </dgm:pt>
    <dgm:pt modelId="{C1471289-B796-465C-9E46-E5D0C1997AC2}" type="parTrans" cxnId="{729B4858-2AB6-4765-8E3E-CBEF2853A82A}">
      <dgm:prSet/>
      <dgm:spPr/>
      <dgm:t>
        <a:bodyPr/>
        <a:lstStyle/>
        <a:p>
          <a:endParaRPr lang="fr-FR"/>
        </a:p>
      </dgm:t>
    </dgm:pt>
    <dgm:pt modelId="{F1D22193-8E90-4770-9306-7FC986B44650}" type="sibTrans" cxnId="{729B4858-2AB6-4765-8E3E-CBEF2853A82A}">
      <dgm:prSet/>
      <dgm:spPr/>
      <dgm:t>
        <a:bodyPr/>
        <a:lstStyle/>
        <a:p>
          <a:endParaRPr lang="fr-FR"/>
        </a:p>
      </dgm:t>
    </dgm:pt>
    <dgm:pt modelId="{E6106B5B-9418-438F-A69E-A7B0D050978F}">
      <dgm:prSet custT="1"/>
      <dgm:spPr/>
      <dgm:t>
        <a:bodyPr/>
        <a:lstStyle/>
        <a:p>
          <a:pPr>
            <a:buFont typeface="Wingdings" panose="05000000000000000000" pitchFamily="2" charset="2"/>
            <a:buChar char="v"/>
          </a:pPr>
          <a:r>
            <a:rPr lang="fr-FR" sz="1400" dirty="0">
              <a:solidFill>
                <a:srgbClr val="0070C0"/>
              </a:solidFill>
              <a:latin typeface="Verdana" panose="020B0604030504040204" pitchFamily="34" charset="0"/>
              <a:ea typeface="Verdana" panose="020B0604030504040204" pitchFamily="34" charset="0"/>
            </a:rPr>
            <a:t>complément d’information</a:t>
          </a:r>
        </a:p>
      </dgm:t>
    </dgm:pt>
    <dgm:pt modelId="{56656508-F9C6-4683-9E95-07776424E806}" type="parTrans" cxnId="{BABA3CDA-FE98-4A4A-BA56-B9D593563175}">
      <dgm:prSet/>
      <dgm:spPr/>
      <dgm:t>
        <a:bodyPr/>
        <a:lstStyle/>
        <a:p>
          <a:endParaRPr lang="fr-FR"/>
        </a:p>
      </dgm:t>
    </dgm:pt>
    <dgm:pt modelId="{8A55465F-000E-4F06-9C32-6BBCB5B772D4}" type="sibTrans" cxnId="{BABA3CDA-FE98-4A4A-BA56-B9D593563175}">
      <dgm:prSet/>
      <dgm:spPr/>
      <dgm:t>
        <a:bodyPr/>
        <a:lstStyle/>
        <a:p>
          <a:endParaRPr lang="fr-FR"/>
        </a:p>
      </dgm:t>
    </dgm:pt>
    <dgm:pt modelId="{E9FEE57E-5CE4-47A2-B582-957CCBDEDFB6}">
      <dgm:prSet custT="1"/>
      <dgm:spPr/>
      <dgm:t>
        <a:bodyPr/>
        <a:lstStyle/>
        <a:p>
          <a:pPr>
            <a:buFont typeface="Wingdings" panose="05000000000000000000" pitchFamily="2" charset="2"/>
            <a:buChar char="v"/>
          </a:pPr>
          <a:r>
            <a:rPr lang="fr-FR" sz="1400" dirty="0">
              <a:solidFill>
                <a:srgbClr val="0070C0"/>
              </a:solidFill>
              <a:latin typeface="Verdana" panose="020B0604030504040204" pitchFamily="34" charset="0"/>
              <a:ea typeface="Verdana" panose="020B0604030504040204" pitchFamily="34" charset="0"/>
            </a:rPr>
            <a:t>pré -Instruction</a:t>
          </a:r>
        </a:p>
      </dgm:t>
    </dgm:pt>
    <dgm:pt modelId="{F9C28968-8BAA-4F1D-B4E8-C382D79CA719}" type="parTrans" cxnId="{D27A965C-0623-4699-8B1C-A1AC77C56208}">
      <dgm:prSet/>
      <dgm:spPr/>
      <dgm:t>
        <a:bodyPr/>
        <a:lstStyle/>
        <a:p>
          <a:endParaRPr lang="fr-FR"/>
        </a:p>
      </dgm:t>
    </dgm:pt>
    <dgm:pt modelId="{4619BCCB-3B3A-47D6-AA66-A32E251541C3}" type="sibTrans" cxnId="{D27A965C-0623-4699-8B1C-A1AC77C56208}">
      <dgm:prSet/>
      <dgm:spPr/>
      <dgm:t>
        <a:bodyPr/>
        <a:lstStyle/>
        <a:p>
          <a:endParaRPr lang="fr-FR"/>
        </a:p>
      </dgm:t>
    </dgm:pt>
    <dgm:pt modelId="{C93C9156-F24B-4B2E-8677-B8E3CF46C879}">
      <dgm:prSet custT="1"/>
      <dgm:spPr/>
      <dgm:t>
        <a:bodyPr/>
        <a:lstStyle/>
        <a:p>
          <a:pPr>
            <a:buFont typeface="Wingdings" panose="05000000000000000000" pitchFamily="2" charset="2"/>
            <a:buChar char="v"/>
          </a:pPr>
          <a:r>
            <a:rPr lang="fr-FR" sz="1400" dirty="0">
              <a:solidFill>
                <a:srgbClr val="0070C0"/>
              </a:solidFill>
              <a:latin typeface="Verdana" panose="020B0604030504040204" pitchFamily="34" charset="0"/>
              <a:ea typeface="Verdana" panose="020B0604030504040204" pitchFamily="34" charset="0"/>
            </a:rPr>
            <a:t>évaluation</a:t>
          </a:r>
        </a:p>
      </dgm:t>
    </dgm:pt>
    <dgm:pt modelId="{C70AF8F0-BC78-400B-834A-D0FD33B66416}" type="parTrans" cxnId="{879C4B03-C285-464D-B93D-62B7FCAF0FFB}">
      <dgm:prSet/>
      <dgm:spPr/>
      <dgm:t>
        <a:bodyPr/>
        <a:lstStyle/>
        <a:p>
          <a:endParaRPr lang="fr-FR"/>
        </a:p>
      </dgm:t>
    </dgm:pt>
    <dgm:pt modelId="{CBE5DDD1-E204-4276-9CBC-CDED467FF85E}" type="sibTrans" cxnId="{879C4B03-C285-464D-B93D-62B7FCAF0FFB}">
      <dgm:prSet/>
      <dgm:spPr/>
      <dgm:t>
        <a:bodyPr/>
        <a:lstStyle/>
        <a:p>
          <a:endParaRPr lang="fr-FR"/>
        </a:p>
      </dgm:t>
    </dgm:pt>
    <dgm:pt modelId="{9CD808F6-1FDE-4B29-8B06-E7497FB1B153}">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Information des porteur de projets </a:t>
          </a:r>
        </a:p>
      </dgm:t>
    </dgm:pt>
    <dgm:pt modelId="{823E84C0-9E1B-4CF6-8BBB-5B6B13A808C8}" type="parTrans" cxnId="{769A77CF-6D2A-4FBA-A7BE-F13B6244FBAC}">
      <dgm:prSet/>
      <dgm:spPr/>
      <dgm:t>
        <a:bodyPr/>
        <a:lstStyle/>
        <a:p>
          <a:endParaRPr lang="fr-FR"/>
        </a:p>
      </dgm:t>
    </dgm:pt>
    <dgm:pt modelId="{9A7A0381-2188-4964-84BA-E987ED55FA1E}" type="sibTrans" cxnId="{769A77CF-6D2A-4FBA-A7BE-F13B6244FBAC}">
      <dgm:prSet/>
      <dgm:spPr/>
      <dgm:t>
        <a:bodyPr/>
        <a:lstStyle/>
        <a:p>
          <a:endParaRPr lang="fr-FR"/>
        </a:p>
      </dgm:t>
    </dgm:pt>
    <dgm:pt modelId="{09692CC6-8200-4A49-8A23-8EC706BFFAED}">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Présentations à la Commission Permanente</a:t>
          </a:r>
        </a:p>
      </dgm:t>
    </dgm:pt>
    <dgm:pt modelId="{DF03EB18-A55D-482C-A15F-8134DDC71B45}" type="parTrans" cxnId="{FD273380-1BF3-46D2-90A5-A2AE8D818238}">
      <dgm:prSet/>
      <dgm:spPr/>
      <dgm:t>
        <a:bodyPr/>
        <a:lstStyle/>
        <a:p>
          <a:endParaRPr lang="fr-FR"/>
        </a:p>
      </dgm:t>
    </dgm:pt>
    <dgm:pt modelId="{31C6D0F3-7349-4527-8CEE-00811B77B0D0}" type="sibTrans" cxnId="{FD273380-1BF3-46D2-90A5-A2AE8D818238}">
      <dgm:prSet/>
      <dgm:spPr/>
      <dgm:t>
        <a:bodyPr/>
        <a:lstStyle/>
        <a:p>
          <a:endParaRPr lang="fr-FR"/>
        </a:p>
      </dgm:t>
    </dgm:pt>
    <dgm:pt modelId="{BAFF5C3F-F2D5-4A90-8104-469FD1299F16}">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Notification de l’aide </a:t>
          </a:r>
        </a:p>
      </dgm:t>
    </dgm:pt>
    <dgm:pt modelId="{3555B0F6-4A38-4ED9-B4C3-0918B89C21D6}" type="parTrans" cxnId="{CCE53254-80E5-453F-8696-6D4045583B36}">
      <dgm:prSet/>
      <dgm:spPr/>
      <dgm:t>
        <a:bodyPr/>
        <a:lstStyle/>
        <a:p>
          <a:endParaRPr lang="fr-FR"/>
        </a:p>
      </dgm:t>
    </dgm:pt>
    <dgm:pt modelId="{AE8D30D0-35C2-4569-A991-87F72CBE5C7E}" type="sibTrans" cxnId="{CCE53254-80E5-453F-8696-6D4045583B36}">
      <dgm:prSet/>
      <dgm:spPr/>
      <dgm:t>
        <a:bodyPr/>
        <a:lstStyle/>
        <a:p>
          <a:endParaRPr lang="fr-FR"/>
        </a:p>
      </dgm:t>
    </dgm:pt>
    <dgm:pt modelId="{F593F321-30A4-4BA3-92EC-1AB531BCFDC3}">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Conventionnement </a:t>
          </a:r>
        </a:p>
      </dgm:t>
    </dgm:pt>
    <dgm:pt modelId="{1198D3F6-D7D0-4EDE-9374-B25BD4B51DB9}" type="parTrans" cxnId="{EC8AF7C3-4645-4365-8C76-664D97B5E82D}">
      <dgm:prSet/>
      <dgm:spPr/>
      <dgm:t>
        <a:bodyPr/>
        <a:lstStyle/>
        <a:p>
          <a:endParaRPr lang="fr-FR"/>
        </a:p>
      </dgm:t>
    </dgm:pt>
    <dgm:pt modelId="{DD27CC64-D07D-4DED-8A0F-AEAE464AB260}" type="sibTrans" cxnId="{EC8AF7C3-4645-4365-8C76-664D97B5E82D}">
      <dgm:prSet/>
      <dgm:spPr/>
      <dgm:t>
        <a:bodyPr/>
        <a:lstStyle/>
        <a:p>
          <a:endParaRPr lang="fr-FR"/>
        </a:p>
      </dgm:t>
    </dgm:pt>
    <dgm:pt modelId="{4BA8572B-B9F0-4235-AAB0-CDA7F23703C4}">
      <dgm:prSet custT="1"/>
      <dgm:spPr/>
      <dgm:t>
        <a:bodyPr/>
        <a:lstStyle/>
        <a:p>
          <a:pPr marL="114300" lvl="1" indent="-114300" algn="l" defTabSz="622300">
            <a:lnSpc>
              <a:spcPct val="90000"/>
            </a:lnSpc>
            <a:spcBef>
              <a:spcPct val="0"/>
            </a:spcBef>
            <a:spcAft>
              <a:spcPct val="15000"/>
            </a:spcAft>
            <a:buFont typeface="Wingdings" panose="05000000000000000000" pitchFamily="2" charset="2"/>
            <a:buChar char="v"/>
          </a:pPr>
          <a:endParaRPr lang="fr-FR" sz="1400" kern="1200" dirty="0">
            <a:solidFill>
              <a:srgbClr val="0070C0"/>
            </a:solidFill>
            <a:latin typeface="Verdana" panose="020B0604030504040204" pitchFamily="34" charset="0"/>
            <a:ea typeface="Verdana" panose="020B0604030504040204" pitchFamily="34" charset="0"/>
            <a:cs typeface="+mn-cs"/>
          </a:endParaRPr>
        </a:p>
      </dgm:t>
    </dgm:pt>
    <dgm:pt modelId="{2E72437B-01BA-43C6-B090-4D168CEB6EE7}" type="parTrans" cxnId="{5A8550DD-E45D-4A18-AD1C-043B9DDD82E5}">
      <dgm:prSet/>
      <dgm:spPr/>
      <dgm:t>
        <a:bodyPr/>
        <a:lstStyle/>
        <a:p>
          <a:endParaRPr lang="fr-FR"/>
        </a:p>
      </dgm:t>
    </dgm:pt>
    <dgm:pt modelId="{710D1115-CEF7-46B6-A10B-962CEA5A66D8}" type="sibTrans" cxnId="{5A8550DD-E45D-4A18-AD1C-043B9DDD82E5}">
      <dgm:prSet/>
      <dgm:spPr/>
      <dgm:t>
        <a:bodyPr/>
        <a:lstStyle/>
        <a:p>
          <a:endParaRPr lang="fr-FR"/>
        </a:p>
      </dgm:t>
    </dgm:pt>
    <dgm:pt modelId="{07D28E17-F745-4949-8069-2042355B55E4}" type="pres">
      <dgm:prSet presAssocID="{A1E5236E-1CC5-4FA8-8969-0FA238121A0E}" presName="linearFlow" presStyleCnt="0">
        <dgm:presLayoutVars>
          <dgm:dir/>
          <dgm:animLvl val="lvl"/>
          <dgm:resizeHandles val="exact"/>
        </dgm:presLayoutVars>
      </dgm:prSet>
      <dgm:spPr/>
    </dgm:pt>
    <dgm:pt modelId="{39FDFD39-3681-4754-A1C0-43D1C7F41420}" type="pres">
      <dgm:prSet presAssocID="{50E6AEE3-E044-4045-B87A-99DC870CD016}" presName="composite" presStyleCnt="0"/>
      <dgm:spPr/>
    </dgm:pt>
    <dgm:pt modelId="{5FDACB3F-4012-4278-8E5F-9E367CD8BD84}" type="pres">
      <dgm:prSet presAssocID="{50E6AEE3-E044-4045-B87A-99DC870CD016}" presName="parentText" presStyleLbl="alignNode1" presStyleIdx="0" presStyleCnt="3" custLinFactX="-8859" custLinFactNeighborX="-100000" custLinFactNeighborY="-19469">
        <dgm:presLayoutVars>
          <dgm:chMax val="1"/>
          <dgm:bulletEnabled val="1"/>
        </dgm:presLayoutVars>
      </dgm:prSet>
      <dgm:spPr/>
    </dgm:pt>
    <dgm:pt modelId="{2E2C324F-55D0-44A1-9178-2403BA99F7FD}" type="pres">
      <dgm:prSet presAssocID="{50E6AEE3-E044-4045-B87A-99DC870CD016}" presName="descendantText" presStyleLbl="alignAcc1" presStyleIdx="0" presStyleCnt="3" custScaleY="123953">
        <dgm:presLayoutVars>
          <dgm:bulletEnabled val="1"/>
        </dgm:presLayoutVars>
      </dgm:prSet>
      <dgm:spPr/>
    </dgm:pt>
    <dgm:pt modelId="{40DD8BFD-B691-4833-9E0B-12BD4F5BB5D8}" type="pres">
      <dgm:prSet presAssocID="{DEB6FC4E-315B-4DBC-B9D3-53D3A0B9CA08}" presName="sp" presStyleCnt="0"/>
      <dgm:spPr/>
    </dgm:pt>
    <dgm:pt modelId="{EBB2471F-B31C-427B-BF03-2BD92BD6F865}" type="pres">
      <dgm:prSet presAssocID="{429687F8-6174-4425-9290-10A65FB8F1A0}" presName="composite" presStyleCnt="0"/>
      <dgm:spPr/>
    </dgm:pt>
    <dgm:pt modelId="{4603C02D-D35B-47C9-A472-1165B922EA00}" type="pres">
      <dgm:prSet presAssocID="{429687F8-6174-4425-9290-10A65FB8F1A0}" presName="parentText" presStyleLbl="alignNode1" presStyleIdx="1" presStyleCnt="3">
        <dgm:presLayoutVars>
          <dgm:chMax val="1"/>
          <dgm:bulletEnabled val="1"/>
        </dgm:presLayoutVars>
      </dgm:prSet>
      <dgm:spPr/>
    </dgm:pt>
    <dgm:pt modelId="{C1CCC727-64A5-49BD-B649-182641A5CFBC}" type="pres">
      <dgm:prSet presAssocID="{429687F8-6174-4425-9290-10A65FB8F1A0}" presName="descendantText" presStyleLbl="alignAcc1" presStyleIdx="1" presStyleCnt="3">
        <dgm:presLayoutVars>
          <dgm:bulletEnabled val="1"/>
        </dgm:presLayoutVars>
      </dgm:prSet>
      <dgm:spPr/>
    </dgm:pt>
    <dgm:pt modelId="{6D1ED8C5-B334-42F7-B811-CBAAA5054195}" type="pres">
      <dgm:prSet presAssocID="{67B1FF07-624A-4D1C-B592-B7BE7B53B69E}" presName="sp" presStyleCnt="0"/>
      <dgm:spPr/>
    </dgm:pt>
    <dgm:pt modelId="{40836827-A76A-48E7-8488-7E5E1BC3EB08}" type="pres">
      <dgm:prSet presAssocID="{042250C3-F7D4-45BF-A28A-37E233F5B4FD}" presName="composite" presStyleCnt="0"/>
      <dgm:spPr/>
    </dgm:pt>
    <dgm:pt modelId="{DA6FE5A5-1ED3-423E-BBE6-67C77AF33D93}" type="pres">
      <dgm:prSet presAssocID="{042250C3-F7D4-45BF-A28A-37E233F5B4FD}" presName="parentText" presStyleLbl="alignNode1" presStyleIdx="2" presStyleCnt="3">
        <dgm:presLayoutVars>
          <dgm:chMax val="1"/>
          <dgm:bulletEnabled val="1"/>
        </dgm:presLayoutVars>
      </dgm:prSet>
      <dgm:spPr/>
    </dgm:pt>
    <dgm:pt modelId="{E44F13FC-15FC-4C08-B4BF-EDC3A4344BF3}" type="pres">
      <dgm:prSet presAssocID="{042250C3-F7D4-45BF-A28A-37E233F5B4FD}" presName="descendantText" presStyleLbl="alignAcc1" presStyleIdx="2" presStyleCnt="3">
        <dgm:presLayoutVars>
          <dgm:bulletEnabled val="1"/>
        </dgm:presLayoutVars>
      </dgm:prSet>
      <dgm:spPr/>
    </dgm:pt>
  </dgm:ptLst>
  <dgm:cxnLst>
    <dgm:cxn modelId="{879C4B03-C285-464D-B93D-62B7FCAF0FFB}" srcId="{50E6AEE3-E044-4045-B87A-99DC870CD016}" destId="{C93C9156-F24B-4B2E-8677-B8E3CF46C879}" srcOrd="4" destOrd="0" parTransId="{C70AF8F0-BC78-400B-834A-D0FD33B66416}" sibTransId="{CBE5DDD1-E204-4276-9CBC-CDED467FF85E}"/>
    <dgm:cxn modelId="{B9FBCC04-57F6-4B6F-AFDA-285F42DFE6DC}" type="presOf" srcId="{DFB4E3FD-F625-4477-8DBC-02384E3EBA18}" destId="{2E2C324F-55D0-44A1-9178-2403BA99F7FD}" srcOrd="0" destOrd="2" presId="urn:microsoft.com/office/officeart/2005/8/layout/chevron2"/>
    <dgm:cxn modelId="{5EF7A905-865C-4BBA-8737-B70B9635BFFD}" type="presOf" srcId="{97886A86-AB9B-4544-991F-492B48BB385D}" destId="{C1CCC727-64A5-49BD-B649-182641A5CFBC}" srcOrd="0" destOrd="0" presId="urn:microsoft.com/office/officeart/2005/8/layout/chevron2"/>
    <dgm:cxn modelId="{F154C005-62B9-4B65-B997-6502EE1F7793}" srcId="{50E6AEE3-E044-4045-B87A-99DC870CD016}" destId="{D2AFD187-D5C5-4706-B1FC-B3E65E053CCB}" srcOrd="1" destOrd="0" parTransId="{94B2E126-62DA-4F46-9A98-1441CD4158BD}" sibTransId="{1A59DC57-0DBE-4102-8274-A9FF1C6D69DE}"/>
    <dgm:cxn modelId="{0258C12C-A5D2-446D-96CD-FB16DE0D8550}" type="presOf" srcId="{F593F321-30A4-4BA3-92EC-1AB531BCFDC3}" destId="{E44F13FC-15FC-4C08-B4BF-EDC3A4344BF3}" srcOrd="0" destOrd="4" presId="urn:microsoft.com/office/officeart/2005/8/layout/chevron2"/>
    <dgm:cxn modelId="{17132B2E-2BE5-45C3-A3C9-EF0DDE833A25}" type="presOf" srcId="{042250C3-F7D4-45BF-A28A-37E233F5B4FD}" destId="{DA6FE5A5-1ED3-423E-BBE6-67C77AF33D93}" srcOrd="0" destOrd="0" presId="urn:microsoft.com/office/officeart/2005/8/layout/chevron2"/>
    <dgm:cxn modelId="{5BB43837-4261-47B0-BF21-46A91FF6E19B}" type="presOf" srcId="{C93C9156-F24B-4B2E-8677-B8E3CF46C879}" destId="{2E2C324F-55D0-44A1-9178-2403BA99F7FD}" srcOrd="0" destOrd="4" presId="urn:microsoft.com/office/officeart/2005/8/layout/chevron2"/>
    <dgm:cxn modelId="{2BA41A38-ACBD-4CB5-B110-876CC0521F09}" type="presOf" srcId="{429687F8-6174-4425-9290-10A65FB8F1A0}" destId="{4603C02D-D35B-47C9-A472-1165B922EA00}" srcOrd="0" destOrd="0" presId="urn:microsoft.com/office/officeart/2005/8/layout/chevron2"/>
    <dgm:cxn modelId="{689F0E3A-C7D7-4BC1-95E8-EA4471A8BF5B}" srcId="{50E6AEE3-E044-4045-B87A-99DC870CD016}" destId="{3C825EE0-1D76-45FB-AEF0-DA43C79705FE}" srcOrd="0" destOrd="0" parTransId="{1379E244-462A-4BEA-8939-B8331E14011A}" sibTransId="{F0B65785-87D9-42A4-BF9B-00C4AA47F39A}"/>
    <dgm:cxn modelId="{569D825C-DF8C-4973-A7FC-6AC35EC65872}" type="presOf" srcId="{9CD808F6-1FDE-4B29-8B06-E7497FB1B153}" destId="{C1CCC727-64A5-49BD-B649-182641A5CFBC}" srcOrd="0" destOrd="1" presId="urn:microsoft.com/office/officeart/2005/8/layout/chevron2"/>
    <dgm:cxn modelId="{D27A965C-0623-4699-8B1C-A1AC77C56208}" srcId="{50E6AEE3-E044-4045-B87A-99DC870CD016}" destId="{E9FEE57E-5CE4-47A2-B582-957CCBDEDFB6}" srcOrd="5" destOrd="0" parTransId="{F9C28968-8BAA-4F1D-B4E8-C382D79CA719}" sibTransId="{4619BCCB-3B3A-47D6-AA66-A32E251541C3}"/>
    <dgm:cxn modelId="{AD90B864-73EE-4E13-B9E0-ED9012D6EE0C}" type="presOf" srcId="{4BA8572B-B9F0-4235-AAB0-CDA7F23703C4}" destId="{E44F13FC-15FC-4C08-B4BF-EDC3A4344BF3}" srcOrd="0" destOrd="5" presId="urn:microsoft.com/office/officeart/2005/8/layout/chevron2"/>
    <dgm:cxn modelId="{39FB394F-F4C7-4722-8F41-A3A70F157749}" srcId="{A1E5236E-1CC5-4FA8-8969-0FA238121A0E}" destId="{50E6AEE3-E044-4045-B87A-99DC870CD016}" srcOrd="0" destOrd="0" parTransId="{FD2887CC-DFB1-4D77-8075-96E43F934FA7}" sibTransId="{DEB6FC4E-315B-4DBC-B9D3-53D3A0B9CA08}"/>
    <dgm:cxn modelId="{3DAFEC72-7992-42C7-A4B6-B8D92946853F}" type="presOf" srcId="{61CB4A3C-C0F8-4F33-82C6-C072AA0D6A45}" destId="{E44F13FC-15FC-4C08-B4BF-EDC3A4344BF3}" srcOrd="0" destOrd="1" presId="urn:microsoft.com/office/officeart/2005/8/layout/chevron2"/>
    <dgm:cxn modelId="{CCE53254-80E5-453F-8696-6D4045583B36}" srcId="{042250C3-F7D4-45BF-A28A-37E233F5B4FD}" destId="{BAFF5C3F-F2D5-4A90-8104-469FD1299F16}" srcOrd="3" destOrd="0" parTransId="{3555B0F6-4A38-4ED9-B4C3-0918B89C21D6}" sibTransId="{AE8D30D0-35C2-4569-A991-87F72CBE5C7E}"/>
    <dgm:cxn modelId="{03DEDE54-0BC1-437D-841C-34EA66215B3C}" srcId="{042250C3-F7D4-45BF-A28A-37E233F5B4FD}" destId="{337BC219-6847-4DC2-9F3E-DBB436B3FF5C}" srcOrd="0" destOrd="0" parTransId="{A30AE8B3-772B-4005-955E-9A5E2CC408AE}" sibTransId="{972DC319-4F76-4CB5-92AC-4F52737239F1}"/>
    <dgm:cxn modelId="{226FE674-A97C-4720-B124-763F692BA173}" type="presOf" srcId="{E9FEE57E-5CE4-47A2-B582-957CCBDEDFB6}" destId="{2E2C324F-55D0-44A1-9178-2403BA99F7FD}" srcOrd="0" destOrd="5" presId="urn:microsoft.com/office/officeart/2005/8/layout/chevron2"/>
    <dgm:cxn modelId="{729B4858-2AB6-4765-8E3E-CBEF2853A82A}" srcId="{50E6AEE3-E044-4045-B87A-99DC870CD016}" destId="{DFB4E3FD-F625-4477-8DBC-02384E3EBA18}" srcOrd="2" destOrd="0" parTransId="{C1471289-B796-465C-9E46-E5D0C1997AC2}" sibTransId="{F1D22193-8E90-4770-9306-7FC986B44650}"/>
    <dgm:cxn modelId="{B2B03C7A-1FE6-4026-8892-E105DB172990}" srcId="{50E6AEE3-E044-4045-B87A-99DC870CD016}" destId="{3966424B-C150-46CE-A168-300DA7CE559B}" srcOrd="6" destOrd="0" parTransId="{300D343F-D468-4AED-B319-199B4F5A03F6}" sibTransId="{5CCD01FB-2569-4C4B-A30A-E002FA44B799}"/>
    <dgm:cxn modelId="{43E6885A-D8E6-448A-ADC4-925AA2383CB3}" type="presOf" srcId="{D2AFD187-D5C5-4706-B1FC-B3E65E053CCB}" destId="{2E2C324F-55D0-44A1-9178-2403BA99F7FD}" srcOrd="0" destOrd="1" presId="urn:microsoft.com/office/officeart/2005/8/layout/chevron2"/>
    <dgm:cxn modelId="{9F5F3A7D-50DD-4A74-8231-404F3C5AC089}" type="presOf" srcId="{E6106B5B-9418-438F-A69E-A7B0D050978F}" destId="{2E2C324F-55D0-44A1-9178-2403BA99F7FD}" srcOrd="0" destOrd="3" presId="urn:microsoft.com/office/officeart/2005/8/layout/chevron2"/>
    <dgm:cxn modelId="{5B330580-856F-4E55-96F2-C678D41C9B40}" type="presOf" srcId="{3C825EE0-1D76-45FB-AEF0-DA43C79705FE}" destId="{2E2C324F-55D0-44A1-9178-2403BA99F7FD}" srcOrd="0" destOrd="0" presId="urn:microsoft.com/office/officeart/2005/8/layout/chevron2"/>
    <dgm:cxn modelId="{FD273380-1BF3-46D2-90A5-A2AE8D818238}" srcId="{042250C3-F7D4-45BF-A28A-37E233F5B4FD}" destId="{09692CC6-8200-4A49-8A23-8EC706BFFAED}" srcOrd="2" destOrd="0" parTransId="{DF03EB18-A55D-482C-A15F-8134DDC71B45}" sibTransId="{31C6D0F3-7349-4527-8CEE-00811B77B0D0}"/>
    <dgm:cxn modelId="{7C6C8496-55E4-43E0-844A-756D574A6B08}" srcId="{A1E5236E-1CC5-4FA8-8969-0FA238121A0E}" destId="{042250C3-F7D4-45BF-A28A-37E233F5B4FD}" srcOrd="2" destOrd="0" parTransId="{16080C5F-F47E-47EF-A60F-0F18F16D7C46}" sibTransId="{E3B9DF59-0567-435E-BD2A-5331530E6389}"/>
    <dgm:cxn modelId="{6597A29A-4462-4E83-8CB1-994EC568628E}" type="presOf" srcId="{09692CC6-8200-4A49-8A23-8EC706BFFAED}" destId="{E44F13FC-15FC-4C08-B4BF-EDC3A4344BF3}" srcOrd="0" destOrd="2" presId="urn:microsoft.com/office/officeart/2005/8/layout/chevron2"/>
    <dgm:cxn modelId="{45B0309B-B786-4B94-B5EC-ECEF939123B0}" srcId="{042250C3-F7D4-45BF-A28A-37E233F5B4FD}" destId="{61CB4A3C-C0F8-4F33-82C6-C072AA0D6A45}" srcOrd="1" destOrd="0" parTransId="{C5D4EC04-B20F-48F7-BAF1-CDC9EECCD4FC}" sibTransId="{FEEEB736-2746-4E4B-8167-CAD3C7DD46B9}"/>
    <dgm:cxn modelId="{65AA5AA2-DD66-4CEC-ABD8-F9169A3EBB52}" type="presOf" srcId="{3966424B-C150-46CE-A168-300DA7CE559B}" destId="{2E2C324F-55D0-44A1-9178-2403BA99F7FD}" srcOrd="0" destOrd="6" presId="urn:microsoft.com/office/officeart/2005/8/layout/chevron2"/>
    <dgm:cxn modelId="{27877FAA-F003-4FB2-80FA-B688FEE2C654}" srcId="{A1E5236E-1CC5-4FA8-8969-0FA238121A0E}" destId="{429687F8-6174-4425-9290-10A65FB8F1A0}" srcOrd="1" destOrd="0" parTransId="{DF1B0AB0-C04C-4DBC-9C4E-F1E9BB65AAFF}" sibTransId="{67B1FF07-624A-4D1C-B592-B7BE7B53B69E}"/>
    <dgm:cxn modelId="{CAB97BAB-9695-439D-BE77-8D49B124CFAF}" type="presOf" srcId="{A1E5236E-1CC5-4FA8-8969-0FA238121A0E}" destId="{07D28E17-F745-4949-8069-2042355B55E4}" srcOrd="0" destOrd="0" presId="urn:microsoft.com/office/officeart/2005/8/layout/chevron2"/>
    <dgm:cxn modelId="{BE0336AE-9721-47A9-AF9F-E830DC1187D1}" type="presOf" srcId="{50E6AEE3-E044-4045-B87A-99DC870CD016}" destId="{5FDACB3F-4012-4278-8E5F-9E367CD8BD84}" srcOrd="0" destOrd="0" presId="urn:microsoft.com/office/officeart/2005/8/layout/chevron2"/>
    <dgm:cxn modelId="{1F7F8CAE-75D6-4A22-938F-247D7AF171F7}" type="presOf" srcId="{337BC219-6847-4DC2-9F3E-DBB436B3FF5C}" destId="{E44F13FC-15FC-4C08-B4BF-EDC3A4344BF3}" srcOrd="0" destOrd="0" presId="urn:microsoft.com/office/officeart/2005/8/layout/chevron2"/>
    <dgm:cxn modelId="{BF9084B0-E4BF-459A-B0ED-8224D75E8D74}" srcId="{429687F8-6174-4425-9290-10A65FB8F1A0}" destId="{97886A86-AB9B-4544-991F-492B48BB385D}" srcOrd="0" destOrd="0" parTransId="{F21F6730-4FEF-4CE9-A348-6585F13CE97C}" sibTransId="{9B4937E8-2CB8-4636-8D74-69249DEBE49C}"/>
    <dgm:cxn modelId="{EC8AF7C3-4645-4365-8C76-664D97B5E82D}" srcId="{042250C3-F7D4-45BF-A28A-37E233F5B4FD}" destId="{F593F321-30A4-4BA3-92EC-1AB531BCFDC3}" srcOrd="4" destOrd="0" parTransId="{1198D3F6-D7D0-4EDE-9374-B25BD4B51DB9}" sibTransId="{DD27CC64-D07D-4DED-8A0F-AEAE464AB260}"/>
    <dgm:cxn modelId="{769A77CF-6D2A-4FBA-A7BE-F13B6244FBAC}" srcId="{429687F8-6174-4425-9290-10A65FB8F1A0}" destId="{9CD808F6-1FDE-4B29-8B06-E7497FB1B153}" srcOrd="1" destOrd="0" parTransId="{823E84C0-9E1B-4CF6-8BBB-5B6B13A808C8}" sibTransId="{9A7A0381-2188-4964-84BA-E987ED55FA1E}"/>
    <dgm:cxn modelId="{BABA3CDA-FE98-4A4A-BA56-B9D593563175}" srcId="{50E6AEE3-E044-4045-B87A-99DC870CD016}" destId="{E6106B5B-9418-438F-A69E-A7B0D050978F}" srcOrd="3" destOrd="0" parTransId="{56656508-F9C6-4683-9E95-07776424E806}" sibTransId="{8A55465F-000E-4F06-9C32-6BBCB5B772D4}"/>
    <dgm:cxn modelId="{5A8550DD-E45D-4A18-AD1C-043B9DDD82E5}" srcId="{042250C3-F7D4-45BF-A28A-37E233F5B4FD}" destId="{4BA8572B-B9F0-4235-AAB0-CDA7F23703C4}" srcOrd="5" destOrd="0" parTransId="{2E72437B-01BA-43C6-B090-4D168CEB6EE7}" sibTransId="{710D1115-CEF7-46B6-A10B-962CEA5A66D8}"/>
    <dgm:cxn modelId="{CE3F36EF-B51F-4EA3-9BCB-DCDC5117E53E}" type="presOf" srcId="{BAFF5C3F-F2D5-4A90-8104-469FD1299F16}" destId="{E44F13FC-15FC-4C08-B4BF-EDC3A4344BF3}" srcOrd="0" destOrd="3" presId="urn:microsoft.com/office/officeart/2005/8/layout/chevron2"/>
    <dgm:cxn modelId="{B65FAF75-1852-43F5-BABF-A1AE45156F94}" type="presParOf" srcId="{07D28E17-F745-4949-8069-2042355B55E4}" destId="{39FDFD39-3681-4754-A1C0-43D1C7F41420}" srcOrd="0" destOrd="0" presId="urn:microsoft.com/office/officeart/2005/8/layout/chevron2"/>
    <dgm:cxn modelId="{050FCFEE-AB18-4386-A172-459BDF047959}" type="presParOf" srcId="{39FDFD39-3681-4754-A1C0-43D1C7F41420}" destId="{5FDACB3F-4012-4278-8E5F-9E367CD8BD84}" srcOrd="0" destOrd="0" presId="urn:microsoft.com/office/officeart/2005/8/layout/chevron2"/>
    <dgm:cxn modelId="{892A41B0-98B0-4B91-8F4C-DF319627F588}" type="presParOf" srcId="{39FDFD39-3681-4754-A1C0-43D1C7F41420}" destId="{2E2C324F-55D0-44A1-9178-2403BA99F7FD}" srcOrd="1" destOrd="0" presId="urn:microsoft.com/office/officeart/2005/8/layout/chevron2"/>
    <dgm:cxn modelId="{BFE0C01F-7EBF-4A13-84C6-14353BF0E05D}" type="presParOf" srcId="{07D28E17-F745-4949-8069-2042355B55E4}" destId="{40DD8BFD-B691-4833-9E0B-12BD4F5BB5D8}" srcOrd="1" destOrd="0" presId="urn:microsoft.com/office/officeart/2005/8/layout/chevron2"/>
    <dgm:cxn modelId="{2F81CE32-3EC8-4320-B094-5CB3233BD94D}" type="presParOf" srcId="{07D28E17-F745-4949-8069-2042355B55E4}" destId="{EBB2471F-B31C-427B-BF03-2BD92BD6F865}" srcOrd="2" destOrd="0" presId="urn:microsoft.com/office/officeart/2005/8/layout/chevron2"/>
    <dgm:cxn modelId="{279D54E3-BF0F-4E3F-8BC3-9E04A2655534}" type="presParOf" srcId="{EBB2471F-B31C-427B-BF03-2BD92BD6F865}" destId="{4603C02D-D35B-47C9-A472-1165B922EA00}" srcOrd="0" destOrd="0" presId="urn:microsoft.com/office/officeart/2005/8/layout/chevron2"/>
    <dgm:cxn modelId="{EB157571-CF94-4B2E-A654-20CE61FAA8CB}" type="presParOf" srcId="{EBB2471F-B31C-427B-BF03-2BD92BD6F865}" destId="{C1CCC727-64A5-49BD-B649-182641A5CFBC}" srcOrd="1" destOrd="0" presId="urn:microsoft.com/office/officeart/2005/8/layout/chevron2"/>
    <dgm:cxn modelId="{8C578063-0C4D-42B8-9597-F960C5910475}" type="presParOf" srcId="{07D28E17-F745-4949-8069-2042355B55E4}" destId="{6D1ED8C5-B334-42F7-B811-CBAAA5054195}" srcOrd="3" destOrd="0" presId="urn:microsoft.com/office/officeart/2005/8/layout/chevron2"/>
    <dgm:cxn modelId="{2169B836-3749-493F-9A5D-18527394B623}" type="presParOf" srcId="{07D28E17-F745-4949-8069-2042355B55E4}" destId="{40836827-A76A-48E7-8488-7E5E1BC3EB08}" srcOrd="4" destOrd="0" presId="urn:microsoft.com/office/officeart/2005/8/layout/chevron2"/>
    <dgm:cxn modelId="{47CF6287-50FB-4DEA-B83B-9036AB23C0D2}" type="presParOf" srcId="{40836827-A76A-48E7-8488-7E5E1BC3EB08}" destId="{DA6FE5A5-1ED3-423E-BBE6-67C77AF33D93}" srcOrd="0" destOrd="0" presId="urn:microsoft.com/office/officeart/2005/8/layout/chevron2"/>
    <dgm:cxn modelId="{E9A845E9-3111-4E67-9FE0-238CDB5F4CE6}" type="presParOf" srcId="{40836827-A76A-48E7-8488-7E5E1BC3EB08}" destId="{E44F13FC-15FC-4C08-B4BF-EDC3A4344BF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ACB3F-4012-4278-8E5F-9E367CD8BD84}">
      <dsp:nvSpPr>
        <dsp:cNvPr id="0" name=""/>
        <dsp:cNvSpPr/>
      </dsp:nvSpPr>
      <dsp:spPr>
        <a:xfrm rot="5400000">
          <a:off x="-226902" y="229394"/>
          <a:ext cx="1512680" cy="1058876"/>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1</a:t>
          </a:r>
        </a:p>
      </dsp:txBody>
      <dsp:txXfrm rot="-5400000">
        <a:off x="0" y="531930"/>
        <a:ext cx="1058876" cy="453804"/>
      </dsp:txXfrm>
    </dsp:sp>
    <dsp:sp modelId="{2E2C324F-55D0-44A1-9178-2403BA99F7FD}">
      <dsp:nvSpPr>
        <dsp:cNvPr id="0" name=""/>
        <dsp:cNvSpPr/>
      </dsp:nvSpPr>
      <dsp:spPr>
        <a:xfrm rot="5400000">
          <a:off x="3114486" y="-2053118"/>
          <a:ext cx="983242" cy="5094462"/>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fr-FR" sz="1200" b="1" kern="1200" dirty="0"/>
            <a:t>AXE1 : EXPERIMENTER OU INNOVER : DE LA SENSIBILISATION AU PASSAGE A L’ACTION</a:t>
          </a: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rot="-5400000">
        <a:off x="1058876" y="50490"/>
        <a:ext cx="5046464" cy="887246"/>
      </dsp:txXfrm>
    </dsp:sp>
    <dsp:sp modelId="{4603C02D-D35B-47C9-A472-1165B922EA00}">
      <dsp:nvSpPr>
        <dsp:cNvPr id="0" name=""/>
        <dsp:cNvSpPr/>
      </dsp:nvSpPr>
      <dsp:spPr>
        <a:xfrm rot="5400000">
          <a:off x="-226902" y="1546948"/>
          <a:ext cx="1512680" cy="1058876"/>
        </a:xfrm>
        <a:prstGeom prst="chevron">
          <a:avLst/>
        </a:prstGeom>
        <a:solidFill>
          <a:schemeClr val="accent5">
            <a:hueOff val="-3676672"/>
            <a:satOff val="-5114"/>
            <a:lumOff val="-1961"/>
            <a:alphaOff val="0"/>
          </a:schemeClr>
        </a:solidFill>
        <a:ln w="254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2</a:t>
          </a:r>
        </a:p>
      </dsp:txBody>
      <dsp:txXfrm rot="-5400000">
        <a:off x="0" y="1849484"/>
        <a:ext cx="1058876" cy="453804"/>
      </dsp:txXfrm>
    </dsp:sp>
    <dsp:sp modelId="{C1CCC727-64A5-49BD-B649-182641A5CFBC}">
      <dsp:nvSpPr>
        <dsp:cNvPr id="0" name=""/>
        <dsp:cNvSpPr/>
      </dsp:nvSpPr>
      <dsp:spPr>
        <a:xfrm rot="5400000">
          <a:off x="3114486" y="-735563"/>
          <a:ext cx="983242" cy="5094462"/>
        </a:xfrm>
        <a:prstGeom prst="round2SameRect">
          <a:avLst/>
        </a:prstGeom>
        <a:solidFill>
          <a:schemeClr val="lt1">
            <a:alpha val="90000"/>
            <a:hueOff val="0"/>
            <a:satOff val="0"/>
            <a:lumOff val="0"/>
            <a:alphaOff val="0"/>
          </a:schemeClr>
        </a:solidFill>
        <a:ln w="254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fr-FR" sz="1200" b="1" kern="1200"/>
            <a:t>AXE 2 : RENFORCER L’ACCES AU REEMPLOI ET A LA REPARATION</a:t>
          </a:r>
          <a:endParaRPr lang="fr-FR" sz="1200" kern="1200"/>
        </a:p>
      </dsp:txBody>
      <dsp:txXfrm rot="-5400000">
        <a:off x="1058876" y="1368045"/>
        <a:ext cx="5046464" cy="887246"/>
      </dsp:txXfrm>
    </dsp:sp>
    <dsp:sp modelId="{DA6FE5A5-1ED3-423E-BBE6-67C77AF33D93}">
      <dsp:nvSpPr>
        <dsp:cNvPr id="0" name=""/>
        <dsp:cNvSpPr/>
      </dsp:nvSpPr>
      <dsp:spPr>
        <a:xfrm rot="5400000">
          <a:off x="-226902" y="2864503"/>
          <a:ext cx="1512680" cy="1058876"/>
        </a:xfrm>
        <a:prstGeom prst="chevron">
          <a:avLst/>
        </a:prstGeom>
        <a:solidFill>
          <a:schemeClr val="accent5">
            <a:hueOff val="-7353344"/>
            <a:satOff val="-10228"/>
            <a:lumOff val="-3922"/>
            <a:alphaOff val="0"/>
          </a:schemeClr>
        </a:solidFill>
        <a:ln w="254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3</a:t>
          </a:r>
        </a:p>
      </dsp:txBody>
      <dsp:txXfrm rot="-5400000">
        <a:off x="0" y="3167039"/>
        <a:ext cx="1058876" cy="453804"/>
      </dsp:txXfrm>
    </dsp:sp>
    <dsp:sp modelId="{E44F13FC-15FC-4C08-B4BF-EDC3A4344BF3}">
      <dsp:nvSpPr>
        <dsp:cNvPr id="0" name=""/>
        <dsp:cNvSpPr/>
      </dsp:nvSpPr>
      <dsp:spPr>
        <a:xfrm rot="5400000">
          <a:off x="3090491" y="586848"/>
          <a:ext cx="983242" cy="5094462"/>
        </a:xfrm>
        <a:prstGeom prst="round2SameRect">
          <a:avLst/>
        </a:prstGeom>
        <a:solidFill>
          <a:schemeClr val="lt1">
            <a:alpha val="90000"/>
            <a:hueOff val="0"/>
            <a:satOff val="0"/>
            <a:lumOff val="0"/>
            <a:alphaOff val="0"/>
          </a:schemeClr>
        </a:solidFill>
        <a:ln w="254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fr-FR" sz="1200" kern="1200" dirty="0"/>
        </a:p>
        <a:p>
          <a:pPr marL="114300" lvl="1" indent="-114300" algn="l" defTabSz="533400">
            <a:lnSpc>
              <a:spcPct val="90000"/>
            </a:lnSpc>
            <a:spcBef>
              <a:spcPct val="0"/>
            </a:spcBef>
            <a:spcAft>
              <a:spcPct val="15000"/>
            </a:spcAft>
            <a:buFont typeface="Symbol" panose="05050102010706020507" pitchFamily="18" charset="2"/>
            <a:buChar char=""/>
          </a:pPr>
          <a:r>
            <a:rPr lang="fr-FR" sz="1200" b="1" kern="1200" dirty="0"/>
            <a:t>AXE 3 : RELANCER DE LA COLLECTE SELECTIVE ET AMELIORER LA PERFORMANCE DU TRI DES EMBALLAGES ET NOTAMMENT PLASTIQUE</a:t>
          </a:r>
          <a:endParaRPr lang="fr-FR" sz="1200" kern="1200" dirty="0"/>
        </a:p>
        <a:p>
          <a:pPr marL="114300" lvl="1" indent="-114300" algn="l" defTabSz="533400">
            <a:lnSpc>
              <a:spcPct val="90000"/>
            </a:lnSpc>
            <a:spcBef>
              <a:spcPct val="0"/>
            </a:spcBef>
            <a:spcAft>
              <a:spcPct val="15000"/>
            </a:spcAft>
            <a:buChar char="•"/>
          </a:pPr>
          <a:endParaRPr lang="fr-FR" sz="1200" kern="1200" dirty="0"/>
        </a:p>
      </dsp:txBody>
      <dsp:txXfrm rot="-5400000">
        <a:off x="1034881" y="2690456"/>
        <a:ext cx="5046464" cy="88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ACB3F-4012-4278-8E5F-9E367CD8BD84}">
      <dsp:nvSpPr>
        <dsp:cNvPr id="0" name=""/>
        <dsp:cNvSpPr/>
      </dsp:nvSpPr>
      <dsp:spPr>
        <a:xfrm rot="5400000">
          <a:off x="-219995" y="219995"/>
          <a:ext cx="1466636" cy="1026645"/>
        </a:xfrm>
        <a:prstGeom prst="chevron">
          <a:avLst/>
        </a:prstGeom>
        <a:solidFill>
          <a:schemeClr val="accent4">
            <a:lumMod val="40000"/>
            <a:lumOff val="6000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dirty="0"/>
            <a:t>1</a:t>
          </a:r>
        </a:p>
      </dsp:txBody>
      <dsp:txXfrm rot="-5400000">
        <a:off x="1" y="513323"/>
        <a:ext cx="1026645" cy="439991"/>
      </dsp:txXfrm>
    </dsp:sp>
    <dsp:sp modelId="{2E2C324F-55D0-44A1-9178-2403BA99F7FD}">
      <dsp:nvSpPr>
        <dsp:cNvPr id="0" name=""/>
        <dsp:cNvSpPr/>
      </dsp:nvSpPr>
      <dsp:spPr>
        <a:xfrm rot="5400000">
          <a:off x="2999161" y="-1963984"/>
          <a:ext cx="1181661" cy="5126693"/>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444500">
            <a:lnSpc>
              <a:spcPct val="90000"/>
            </a:lnSpc>
            <a:spcBef>
              <a:spcPct val="0"/>
            </a:spcBef>
            <a:spcAft>
              <a:spcPct val="15000"/>
            </a:spcAft>
            <a:buChar char="•"/>
          </a:pPr>
          <a:endParaRPr lang="fr-FR" sz="1000" kern="1200" dirty="0"/>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accusé de réception</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examen</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complément d’information</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évaluation</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pré -Instruction</a:t>
          </a:r>
        </a:p>
        <a:p>
          <a:pPr marL="57150" lvl="1" indent="-57150" algn="l" defTabSz="444500">
            <a:lnSpc>
              <a:spcPct val="90000"/>
            </a:lnSpc>
            <a:spcBef>
              <a:spcPct val="0"/>
            </a:spcBef>
            <a:spcAft>
              <a:spcPct val="15000"/>
            </a:spcAft>
            <a:buChar char="•"/>
          </a:pPr>
          <a:endParaRPr lang="fr-FR" sz="1000" kern="1200" dirty="0"/>
        </a:p>
      </dsp:txBody>
      <dsp:txXfrm rot="-5400000">
        <a:off x="1026645" y="66216"/>
        <a:ext cx="5069009" cy="1066293"/>
      </dsp:txXfrm>
    </dsp:sp>
    <dsp:sp modelId="{4603C02D-D35B-47C9-A472-1165B922EA00}">
      <dsp:nvSpPr>
        <dsp:cNvPr id="0" name=""/>
        <dsp:cNvSpPr/>
      </dsp:nvSpPr>
      <dsp:spPr>
        <a:xfrm rot="5400000">
          <a:off x="-219995" y="1620150"/>
          <a:ext cx="1466636" cy="1026645"/>
        </a:xfrm>
        <a:prstGeom prst="chevron">
          <a:avLst/>
        </a:prstGeom>
        <a:solidFill>
          <a:srgbClr val="FF6600"/>
        </a:solidFill>
        <a:ln w="254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dirty="0"/>
            <a:t>2</a:t>
          </a:r>
        </a:p>
      </dsp:txBody>
      <dsp:txXfrm rot="-5400000">
        <a:off x="1" y="1913478"/>
        <a:ext cx="1026645" cy="439991"/>
      </dsp:txXfrm>
    </dsp:sp>
    <dsp:sp modelId="{C1CCC727-64A5-49BD-B649-182641A5CFBC}">
      <dsp:nvSpPr>
        <dsp:cNvPr id="0" name=""/>
        <dsp:cNvSpPr/>
      </dsp:nvSpPr>
      <dsp:spPr>
        <a:xfrm rot="5400000">
          <a:off x="3113335" y="-686534"/>
          <a:ext cx="953313" cy="5126693"/>
        </a:xfrm>
        <a:prstGeom prst="round2SameRect">
          <a:avLst/>
        </a:prstGeom>
        <a:solidFill>
          <a:schemeClr val="lt1">
            <a:alpha val="90000"/>
            <a:hueOff val="0"/>
            <a:satOff val="0"/>
            <a:lumOff val="0"/>
            <a:alphaOff val="0"/>
          </a:schemeClr>
        </a:solidFill>
        <a:ln w="25400" cap="flat" cmpd="sng" algn="ctr">
          <a:solidFill>
            <a:schemeClr val="accent5">
              <a:hueOff val="-3676672"/>
              <a:satOff val="-5114"/>
              <a:lumOff val="-196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rPr>
            <a:t>Présentation au jury - </a:t>
          </a:r>
          <a:r>
            <a:rPr lang="fr-FR" sz="1400" kern="1200" dirty="0">
              <a:solidFill>
                <a:srgbClr val="0070C0"/>
              </a:solidFill>
              <a:latin typeface="Verdana" panose="020B0604030504040204" pitchFamily="34" charset="0"/>
              <a:ea typeface="Verdana" panose="020B0604030504040204" pitchFamily="34" charset="0"/>
              <a:cs typeface="+mn-cs"/>
            </a:rPr>
            <a:t>un avis technique </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Information des porteur de projets </a:t>
          </a:r>
        </a:p>
      </dsp:txBody>
      <dsp:txXfrm rot="-5400000">
        <a:off x="1026646" y="1446692"/>
        <a:ext cx="5080156" cy="860239"/>
      </dsp:txXfrm>
    </dsp:sp>
    <dsp:sp modelId="{DA6FE5A5-1ED3-423E-BBE6-67C77AF33D93}">
      <dsp:nvSpPr>
        <dsp:cNvPr id="0" name=""/>
        <dsp:cNvSpPr/>
      </dsp:nvSpPr>
      <dsp:spPr>
        <a:xfrm rot="5400000">
          <a:off x="-219995" y="2897601"/>
          <a:ext cx="1466636" cy="1026645"/>
        </a:xfrm>
        <a:prstGeom prst="chevron">
          <a:avLst/>
        </a:prstGeom>
        <a:solidFill>
          <a:srgbClr val="06EE22"/>
        </a:solidFill>
        <a:ln w="254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fr-FR" sz="3000" kern="1200" dirty="0"/>
            <a:t>3</a:t>
          </a:r>
        </a:p>
      </dsp:txBody>
      <dsp:txXfrm rot="-5400000">
        <a:off x="1" y="3190929"/>
        <a:ext cx="1026645" cy="439991"/>
      </dsp:txXfrm>
    </dsp:sp>
    <dsp:sp modelId="{E44F13FC-15FC-4C08-B4BF-EDC3A4344BF3}">
      <dsp:nvSpPr>
        <dsp:cNvPr id="0" name=""/>
        <dsp:cNvSpPr/>
      </dsp:nvSpPr>
      <dsp:spPr>
        <a:xfrm rot="5400000">
          <a:off x="3113335" y="590916"/>
          <a:ext cx="953313" cy="5126693"/>
        </a:xfrm>
        <a:prstGeom prst="round2SameRect">
          <a:avLst/>
        </a:prstGeom>
        <a:solidFill>
          <a:schemeClr val="lt1">
            <a:alpha val="90000"/>
            <a:hueOff val="0"/>
            <a:satOff val="0"/>
            <a:lumOff val="0"/>
            <a:alphaOff val="0"/>
          </a:schemeClr>
        </a:solidFill>
        <a:ln w="25400" cap="flat" cmpd="sng" algn="ctr">
          <a:solidFill>
            <a:schemeClr val="accent5">
              <a:hueOff val="-7353344"/>
              <a:satOff val="-10228"/>
              <a:lumOff val="-39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Font typeface="Wingdings" panose="05000000000000000000" pitchFamily="2" charset="2"/>
            <a:buChar char="v"/>
          </a:pPr>
          <a:endParaRPr lang="fr-FR" sz="1400" kern="1200" dirty="0">
            <a:solidFill>
              <a:srgbClr val="0070C0"/>
            </a:solidFill>
            <a:latin typeface="Verdana" panose="020B0604030504040204" pitchFamily="34" charset="0"/>
            <a:ea typeface="Verdana" panose="020B0604030504040204" pitchFamily="34" charset="0"/>
            <a:cs typeface="+mn-cs"/>
          </a:endParaRP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Instruction des projets</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Présentations à la Commission Permanente</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Notification de l’aide </a:t>
          </a:r>
        </a:p>
        <a:p>
          <a:pPr marL="114300" lvl="1" indent="-114300" algn="l" defTabSz="622300">
            <a:lnSpc>
              <a:spcPct val="90000"/>
            </a:lnSpc>
            <a:spcBef>
              <a:spcPct val="0"/>
            </a:spcBef>
            <a:spcAft>
              <a:spcPct val="15000"/>
            </a:spcAft>
            <a:buFont typeface="Wingdings" panose="05000000000000000000" pitchFamily="2" charset="2"/>
            <a:buChar char="v"/>
          </a:pPr>
          <a:r>
            <a:rPr lang="fr-FR" sz="1400" kern="1200" dirty="0">
              <a:solidFill>
                <a:srgbClr val="0070C0"/>
              </a:solidFill>
              <a:latin typeface="Verdana" panose="020B0604030504040204" pitchFamily="34" charset="0"/>
              <a:ea typeface="Verdana" panose="020B0604030504040204" pitchFamily="34" charset="0"/>
              <a:cs typeface="+mn-cs"/>
            </a:rPr>
            <a:t>Conventionnement </a:t>
          </a:r>
        </a:p>
        <a:p>
          <a:pPr marL="114300" lvl="1" indent="-114300" algn="l" defTabSz="622300">
            <a:lnSpc>
              <a:spcPct val="90000"/>
            </a:lnSpc>
            <a:spcBef>
              <a:spcPct val="0"/>
            </a:spcBef>
            <a:spcAft>
              <a:spcPct val="15000"/>
            </a:spcAft>
            <a:buFont typeface="Wingdings" panose="05000000000000000000" pitchFamily="2" charset="2"/>
            <a:buChar char="v"/>
          </a:pPr>
          <a:endParaRPr lang="fr-FR" sz="1400" kern="1200" dirty="0">
            <a:solidFill>
              <a:srgbClr val="0070C0"/>
            </a:solidFill>
            <a:latin typeface="Verdana" panose="020B0604030504040204" pitchFamily="34" charset="0"/>
            <a:ea typeface="Verdana" panose="020B0604030504040204" pitchFamily="34" charset="0"/>
            <a:cs typeface="+mn-cs"/>
          </a:endParaRPr>
        </a:p>
      </dsp:txBody>
      <dsp:txXfrm rot="-5400000">
        <a:off x="1026646" y="2724143"/>
        <a:ext cx="5080156" cy="86023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6400" cy="4968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9688" y="0"/>
            <a:ext cx="2946400" cy="4968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9750"/>
            <a:ext cx="2946400" cy="496888"/>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15159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1: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4598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875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9867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2: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6667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6: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8725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4: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200"/>
              <a:buFont typeface="Noto Sans Symbols"/>
              <a:buChar char="⇒"/>
            </a:pPr>
            <a:r>
              <a:rPr lang="fr-FR"/>
              <a:t>Un premier plan rassemblant des actions démonstratrices</a:t>
            </a:r>
            <a:endParaRPr/>
          </a:p>
          <a:p>
            <a:pPr marL="285750" lvl="0" indent="-285750" algn="l" rtl="0">
              <a:spcBef>
                <a:spcPts val="0"/>
              </a:spcBef>
              <a:spcAft>
                <a:spcPts val="0"/>
              </a:spcAft>
              <a:buClr>
                <a:schemeClr val="dk1"/>
              </a:buClr>
              <a:buSzPts val="1200"/>
              <a:buFont typeface="Noto Sans Symbols"/>
              <a:buChar char="⇒"/>
            </a:pPr>
            <a:r>
              <a:rPr lang="fr-FR"/>
              <a:t>Une liste d’actions prioritaires, opérationnelles, et réalisables sur le CT</a:t>
            </a:r>
            <a:endParaRPr/>
          </a:p>
          <a:p>
            <a:pPr marL="0" lvl="0" indent="0" algn="l" rtl="0">
              <a:spcBef>
                <a:spcPts val="0"/>
              </a:spcBef>
              <a:spcAft>
                <a:spcPts val="0"/>
              </a:spcAft>
              <a:buNone/>
            </a:pPr>
            <a:endParaRPr/>
          </a:p>
        </p:txBody>
      </p:sp>
      <p:sp>
        <p:nvSpPr>
          <p:cNvPr id="190" name="Google Shape;190;p4: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9</a:t>
            </a:fld>
            <a:endParaRPr/>
          </a:p>
        </p:txBody>
      </p:sp>
    </p:spTree>
    <p:extLst>
      <p:ext uri="{BB962C8B-B14F-4D97-AF65-F5344CB8AC3E}">
        <p14:creationId xmlns:p14="http://schemas.microsoft.com/office/powerpoint/2010/main" val="1008088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6:notes"/>
          <p:cNvSpPr txBox="1">
            <a:spLocks noGrp="1"/>
          </p:cNvSpPr>
          <p:nvPr>
            <p:ph type="body" idx="1"/>
          </p:nvPr>
        </p:nvSpPr>
        <p:spPr>
          <a:xfrm>
            <a:off x="679450" y="4776788"/>
            <a:ext cx="5438775" cy="390842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6: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869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4:notes"/>
          <p:cNvSpPr>
            <a:spLocks noGrp="1" noRot="1" noChangeAspect="1"/>
          </p:cNvSpPr>
          <p:nvPr>
            <p:ph type="sldImg" idx="2"/>
          </p:nvPr>
        </p:nvSpPr>
        <p:spPr>
          <a:xfrm>
            <a:off x="1165225" y="1241425"/>
            <a:ext cx="44672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4:notes"/>
          <p:cNvSpPr txBox="1">
            <a:spLocks noGrp="1"/>
          </p:cNvSpPr>
          <p:nvPr>
            <p:ph type="body" idx="1"/>
          </p:nvPr>
        </p:nvSpPr>
        <p:spPr>
          <a:xfrm>
            <a:off x="679450" y="4776788"/>
            <a:ext cx="5438775" cy="3908425"/>
          </a:xfrm>
          <a:prstGeom prst="rect">
            <a:avLst/>
          </a:prstGeom>
          <a:noFill/>
          <a:ln>
            <a:noFill/>
          </a:ln>
        </p:spPr>
        <p:txBody>
          <a:bodyPr spcFirstLastPara="1" wrap="square" lIns="91425" tIns="45700" rIns="91425" bIns="45700" anchor="t" anchorCtr="0">
            <a:noAutofit/>
          </a:bodyPr>
          <a:lstStyle/>
          <a:p>
            <a:pPr marL="285750" lvl="0" indent="-285750" algn="l" rtl="0">
              <a:spcBef>
                <a:spcPts val="0"/>
              </a:spcBef>
              <a:spcAft>
                <a:spcPts val="0"/>
              </a:spcAft>
              <a:buClr>
                <a:schemeClr val="dk1"/>
              </a:buClr>
              <a:buSzPts val="1200"/>
              <a:buFont typeface="Noto Sans Symbols"/>
              <a:buChar char="⇒"/>
            </a:pPr>
            <a:r>
              <a:rPr lang="fr-FR"/>
              <a:t>Un premier plan rassemblant des actions démonstratrices</a:t>
            </a:r>
            <a:endParaRPr/>
          </a:p>
          <a:p>
            <a:pPr marL="285750" lvl="0" indent="-285750" algn="l" rtl="0">
              <a:spcBef>
                <a:spcPts val="0"/>
              </a:spcBef>
              <a:spcAft>
                <a:spcPts val="0"/>
              </a:spcAft>
              <a:buClr>
                <a:schemeClr val="dk1"/>
              </a:buClr>
              <a:buSzPts val="1200"/>
              <a:buFont typeface="Noto Sans Symbols"/>
              <a:buChar char="⇒"/>
            </a:pPr>
            <a:r>
              <a:rPr lang="fr-FR"/>
              <a:t>Une liste d’actions prioritaires, opérationnelles, et réalisables sur le CT</a:t>
            </a:r>
            <a:endParaRPr/>
          </a:p>
          <a:p>
            <a:pPr marL="0" lvl="0" indent="0" algn="l" rtl="0">
              <a:spcBef>
                <a:spcPts val="0"/>
              </a:spcBef>
              <a:spcAft>
                <a:spcPts val="0"/>
              </a:spcAft>
              <a:buNone/>
            </a:pPr>
            <a:endParaRPr/>
          </a:p>
        </p:txBody>
      </p:sp>
      <p:sp>
        <p:nvSpPr>
          <p:cNvPr id="190" name="Google Shape;190;p4:notes"/>
          <p:cNvSpPr txBox="1">
            <a:spLocks noGrp="1"/>
          </p:cNvSpPr>
          <p:nvPr>
            <p:ph type="sldNum" idx="12"/>
          </p:nvPr>
        </p:nvSpPr>
        <p:spPr>
          <a:xfrm>
            <a:off x="3849688" y="9429750"/>
            <a:ext cx="2946400" cy="496888"/>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r-FR"/>
              <a:t>13</a:t>
            </a:fld>
            <a:endParaRPr/>
          </a:p>
        </p:txBody>
      </p:sp>
    </p:spTree>
    <p:extLst>
      <p:ext uri="{BB962C8B-B14F-4D97-AF65-F5344CB8AC3E}">
        <p14:creationId xmlns:p14="http://schemas.microsoft.com/office/powerpoint/2010/main" val="214472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30"/>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0"/>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1382143" y="862663"/>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01"/>
        <p:cNvGrpSpPr/>
        <p:nvPr/>
      </p:nvGrpSpPr>
      <p:grpSpPr>
        <a:xfrm>
          <a:off x="0" y="0"/>
          <a:ext cx="0" cy="0"/>
          <a:chOff x="0" y="0"/>
          <a:chExt cx="0" cy="0"/>
        </a:xfrm>
      </p:grpSpPr>
      <p:sp>
        <p:nvSpPr>
          <p:cNvPr id="102" name="Google Shape;102;p3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 name="Google Shape;103;p3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4" name="Google Shape;104;p3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107"/>
        <p:cNvGrpSpPr/>
        <p:nvPr/>
      </p:nvGrpSpPr>
      <p:grpSpPr>
        <a:xfrm>
          <a:off x="0" y="0"/>
          <a:ext cx="0" cy="0"/>
          <a:chOff x="0" y="0"/>
          <a:chExt cx="0" cy="0"/>
        </a:xfrm>
      </p:grpSpPr>
      <p:sp>
        <p:nvSpPr>
          <p:cNvPr id="108" name="Google Shape;108;p3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3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10" name="Google Shape;110;p3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113"/>
        <p:cNvGrpSpPr/>
        <p:nvPr/>
      </p:nvGrpSpPr>
      <p:grpSpPr>
        <a:xfrm>
          <a:off x="0" y="0"/>
          <a:ext cx="0" cy="0"/>
          <a:chOff x="0" y="0"/>
          <a:chExt cx="0" cy="0"/>
        </a:xfrm>
      </p:grpSpPr>
      <p:sp>
        <p:nvSpPr>
          <p:cNvPr id="114" name="Google Shape;114;p33"/>
          <p:cNvSpPr txBox="1">
            <a:spLocks noGrp="1"/>
          </p:cNvSpPr>
          <p:nvPr>
            <p:ph type="title"/>
          </p:nvPr>
        </p:nvSpPr>
        <p:spPr>
          <a:xfrm>
            <a:off x="1382143" y="862663"/>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33"/>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6" name="Google Shape;116;p33"/>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7" name="Google Shape;117;p3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3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9" name="Google Shape;119;p3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120"/>
        <p:cNvGrpSpPr/>
        <p:nvPr/>
      </p:nvGrpSpPr>
      <p:grpSpPr>
        <a:xfrm>
          <a:off x="0" y="0"/>
          <a:ext cx="0" cy="0"/>
          <a:chOff x="0" y="0"/>
          <a:chExt cx="0" cy="0"/>
        </a:xfrm>
      </p:grpSpPr>
      <p:sp>
        <p:nvSpPr>
          <p:cNvPr id="121" name="Google Shape;121;p3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3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3" name="Google Shape;123;p3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4" name="Google Shape;124;p3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25" name="Google Shape;125;p3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6" name="Google Shape;126;p3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129"/>
        <p:cNvGrpSpPr/>
        <p:nvPr/>
      </p:nvGrpSpPr>
      <p:grpSpPr>
        <a:xfrm>
          <a:off x="0" y="0"/>
          <a:ext cx="0" cy="0"/>
          <a:chOff x="0" y="0"/>
          <a:chExt cx="0" cy="0"/>
        </a:xfrm>
      </p:grpSpPr>
      <p:sp>
        <p:nvSpPr>
          <p:cNvPr id="130" name="Google Shape;130;p35"/>
          <p:cNvSpPr txBox="1">
            <a:spLocks noGrp="1"/>
          </p:cNvSpPr>
          <p:nvPr>
            <p:ph type="title"/>
          </p:nvPr>
        </p:nvSpPr>
        <p:spPr>
          <a:xfrm>
            <a:off x="1382143" y="862663"/>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3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2" name="Google Shape;132;p3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3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134"/>
        <p:cNvGrpSpPr/>
        <p:nvPr/>
      </p:nvGrpSpPr>
      <p:grpSpPr>
        <a:xfrm>
          <a:off x="0" y="0"/>
          <a:ext cx="0" cy="0"/>
          <a:chOff x="0" y="0"/>
          <a:chExt cx="0" cy="0"/>
        </a:xfrm>
      </p:grpSpPr>
      <p:sp>
        <p:nvSpPr>
          <p:cNvPr id="135" name="Google Shape;135;p3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36"/>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37" name="Google Shape;137;p36"/>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38" name="Google Shape;138;p3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3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3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141"/>
        <p:cNvGrpSpPr/>
        <p:nvPr/>
      </p:nvGrpSpPr>
      <p:grpSpPr>
        <a:xfrm>
          <a:off x="0" y="0"/>
          <a:ext cx="0" cy="0"/>
          <a:chOff x="0" y="0"/>
          <a:chExt cx="0" cy="0"/>
        </a:xfrm>
      </p:grpSpPr>
      <p:sp>
        <p:nvSpPr>
          <p:cNvPr id="142" name="Google Shape;142;p3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37"/>
          <p:cNvSpPr>
            <a:spLocks noGrp="1"/>
          </p:cNvSpPr>
          <p:nvPr>
            <p:ph type="pic" idx="2"/>
          </p:nvPr>
        </p:nvSpPr>
        <p:spPr>
          <a:xfrm>
            <a:off x="3887391" y="987426"/>
            <a:ext cx="4629150" cy="4873625"/>
          </a:xfrm>
          <a:prstGeom prst="rect">
            <a:avLst/>
          </a:prstGeom>
          <a:noFill/>
          <a:ln>
            <a:noFill/>
          </a:ln>
        </p:spPr>
      </p:sp>
      <p:sp>
        <p:nvSpPr>
          <p:cNvPr id="144" name="Google Shape;144;p37"/>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45" name="Google Shape;145;p3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6" name="Google Shape;146;p3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148"/>
        <p:cNvGrpSpPr/>
        <p:nvPr/>
      </p:nvGrpSpPr>
      <p:grpSpPr>
        <a:xfrm>
          <a:off x="0" y="0"/>
          <a:ext cx="0" cy="0"/>
          <a:chOff x="0" y="0"/>
          <a:chExt cx="0" cy="0"/>
        </a:xfrm>
      </p:grpSpPr>
      <p:sp>
        <p:nvSpPr>
          <p:cNvPr id="149" name="Google Shape;149;p38"/>
          <p:cNvSpPr txBox="1">
            <a:spLocks noGrp="1"/>
          </p:cNvSpPr>
          <p:nvPr>
            <p:ph type="title"/>
          </p:nvPr>
        </p:nvSpPr>
        <p:spPr>
          <a:xfrm>
            <a:off x="1382143" y="862663"/>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0" name="Google Shape;150;p38"/>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1" name="Google Shape;151;p3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3" name="Google Shape;153;p3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1"/>
        <p:cNvGrpSpPr/>
        <p:nvPr/>
      </p:nvGrpSpPr>
      <p:grpSpPr>
        <a:xfrm>
          <a:off x="0" y="0"/>
          <a:ext cx="0" cy="0"/>
          <a:chOff x="0" y="0"/>
          <a:chExt cx="0" cy="0"/>
        </a:xfrm>
      </p:grpSpPr>
      <p:sp>
        <p:nvSpPr>
          <p:cNvPr id="22" name="Google Shape;22;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154"/>
        <p:cNvGrpSpPr/>
        <p:nvPr/>
      </p:nvGrpSpPr>
      <p:grpSpPr>
        <a:xfrm>
          <a:off x="0" y="0"/>
          <a:ext cx="0" cy="0"/>
          <a:chOff x="0" y="0"/>
          <a:chExt cx="0" cy="0"/>
        </a:xfrm>
      </p:grpSpPr>
      <p:sp>
        <p:nvSpPr>
          <p:cNvPr id="155" name="Google Shape;155;p39"/>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6" name="Google Shape;156;p39"/>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7" name="Google Shape;157;p3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8" name="Google Shape;158;p3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9" name="Google Shape;159;p3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27"/>
        <p:cNvGrpSpPr/>
        <p:nvPr/>
      </p:nvGrpSpPr>
      <p:grpSpPr>
        <a:xfrm>
          <a:off x="0" y="0"/>
          <a:ext cx="0" cy="0"/>
          <a:chOff x="0" y="0"/>
          <a:chExt cx="0" cy="0"/>
        </a:xfrm>
      </p:grpSpPr>
      <p:sp>
        <p:nvSpPr>
          <p:cNvPr id="28" name="Google Shape;28;p22"/>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2"/>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0"/>
        <p:cNvGrpSpPr/>
        <p:nvPr/>
      </p:nvGrpSpPr>
      <p:grpSpPr>
        <a:xfrm>
          <a:off x="0" y="0"/>
          <a:ext cx="0" cy="0"/>
          <a:chOff x="0" y="0"/>
          <a:chExt cx="0" cy="0"/>
        </a:xfrm>
      </p:grpSpPr>
      <p:sp>
        <p:nvSpPr>
          <p:cNvPr id="41" name="Google Shape;41;p24"/>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4"/>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4"/>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4"/>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4"/>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49"/>
        <p:cNvGrpSpPr/>
        <p:nvPr/>
      </p:nvGrpSpPr>
      <p:grpSpPr>
        <a:xfrm>
          <a:off x="0" y="0"/>
          <a:ext cx="0" cy="0"/>
          <a:chOff x="0" y="0"/>
          <a:chExt cx="0" cy="0"/>
        </a:xfrm>
      </p:grpSpPr>
      <p:sp>
        <p:nvSpPr>
          <p:cNvPr id="50" name="Google Shape;50;p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54"/>
        <p:cNvGrpSpPr/>
        <p:nvPr/>
      </p:nvGrpSpPr>
      <p:grpSpPr>
        <a:xfrm>
          <a:off x="0" y="0"/>
          <a:ext cx="0" cy="0"/>
          <a:chOff x="0" y="0"/>
          <a:chExt cx="0" cy="0"/>
        </a:xfrm>
      </p:grpSpPr>
      <p:sp>
        <p:nvSpPr>
          <p:cNvPr id="55" name="Google Shape;55;p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27"/>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7"/>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7"/>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28"/>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8"/>
          <p:cNvSpPr>
            <a:spLocks noGrp="1"/>
          </p:cNvSpPr>
          <p:nvPr>
            <p:ph type="pic" idx="2"/>
          </p:nvPr>
        </p:nvSpPr>
        <p:spPr>
          <a:xfrm>
            <a:off x="3887391" y="987426"/>
            <a:ext cx="4629150" cy="4873625"/>
          </a:xfrm>
          <a:prstGeom prst="rect">
            <a:avLst/>
          </a:prstGeom>
          <a:noFill/>
          <a:ln>
            <a:noFill/>
          </a:ln>
        </p:spPr>
      </p:sp>
      <p:sp>
        <p:nvSpPr>
          <p:cNvPr id="68" name="Google Shape;68;p28"/>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2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9"/>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1382143" y="862663"/>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18"/>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7" name="Google Shape;87;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8" name="Google Shape;88;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pic>
        <p:nvPicPr>
          <p:cNvPr id="90" name="Google Shape;90;p18"/>
          <p:cNvPicPr preferRelativeResize="0"/>
          <p:nvPr/>
        </p:nvPicPr>
        <p:blipFill rotWithShape="1">
          <a:blip r:embed="rId12">
            <a:alphaModFix/>
          </a:blip>
          <a:srcRect/>
          <a:stretch/>
        </p:blipFill>
        <p:spPr>
          <a:xfrm>
            <a:off x="175382" y="115022"/>
            <a:ext cx="2271477" cy="111024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les-aides.nouvelle-aquitaine.fr/" TargetMode="External"/><Relationship Id="rId2" Type="http://schemas.openxmlformats.org/officeDocument/2006/relationships/hyperlink" Target="mailto:economie-circulaire@nouvelle-aquitaine.fr"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
          <p:cNvSpPr txBox="1">
            <a:spLocks noGrp="1"/>
          </p:cNvSpPr>
          <p:nvPr>
            <p:ph type="ctrTitle"/>
          </p:nvPr>
        </p:nvSpPr>
        <p:spPr>
          <a:xfrm>
            <a:off x="685800" y="1098043"/>
            <a:ext cx="7772400" cy="3315855"/>
          </a:xfrm>
          <a:prstGeom prst="rect">
            <a:avLst/>
          </a:prstGeom>
          <a:noFill/>
          <a:ln>
            <a:solidFill>
              <a:srgbClr val="C00000"/>
            </a:solidFill>
          </a:ln>
        </p:spPr>
        <p:txBody>
          <a:bodyPr spcFirstLastPara="1" wrap="square" lIns="91425" tIns="45700" rIns="91425" bIns="45700" anchor="b" anchorCtr="0">
            <a:normAutofit fontScale="90000"/>
          </a:bodyPr>
          <a:lstStyle/>
          <a:p>
            <a:pPr>
              <a:buClr>
                <a:srgbClr val="FF0000"/>
              </a:buClr>
              <a:buSzPts val="4400"/>
            </a:pPr>
            <a:br>
              <a:rPr lang="fr-FR" sz="4400" b="1" dirty="0">
                <a:solidFill>
                  <a:srgbClr val="FF0000"/>
                </a:solidFill>
                <a:sym typeface="Arial"/>
              </a:rPr>
            </a:br>
            <a:br>
              <a:rPr lang="fr-FR" sz="4400" b="1" dirty="0">
                <a:solidFill>
                  <a:srgbClr val="FF0000"/>
                </a:solidFill>
                <a:sym typeface="Arial"/>
              </a:rPr>
            </a:br>
            <a:br>
              <a:rPr lang="fr-FR" sz="4400" b="1" dirty="0">
                <a:solidFill>
                  <a:srgbClr val="FF0000"/>
                </a:solidFill>
                <a:sym typeface="Arial"/>
              </a:rPr>
            </a:br>
            <a:r>
              <a:rPr lang="fr-FR" sz="4400" b="1" dirty="0">
                <a:solidFill>
                  <a:srgbClr val="FF0000"/>
                </a:solidFill>
                <a:sym typeface="Arial"/>
              </a:rPr>
              <a:t>Webinaire  </a:t>
            </a:r>
            <a:br>
              <a:rPr lang="fr-FR" sz="4400" b="1" dirty="0">
                <a:solidFill>
                  <a:srgbClr val="FF0000"/>
                </a:solidFill>
                <a:sym typeface="Arial"/>
              </a:rPr>
            </a:br>
            <a:r>
              <a:rPr lang="fr-FR" sz="4400" b="1" dirty="0">
                <a:solidFill>
                  <a:srgbClr val="FF0000"/>
                </a:solidFill>
                <a:sym typeface="Arial"/>
              </a:rPr>
              <a:t>Nouvel appel à projets</a:t>
            </a:r>
            <a:br>
              <a:rPr lang="fr-FR" sz="4400" b="1" dirty="0">
                <a:solidFill>
                  <a:srgbClr val="FF0000"/>
                </a:solidFill>
                <a:sym typeface="Arial"/>
              </a:rPr>
            </a:br>
            <a:r>
              <a:rPr lang="fr-FR" sz="4400" b="1" dirty="0">
                <a:solidFill>
                  <a:srgbClr val="FF0000"/>
                </a:solidFill>
                <a:sym typeface="Arial"/>
              </a:rPr>
              <a:t>"Zéro Déchet en Nouvelle-Aquitaine, passons à l'action"</a:t>
            </a:r>
            <a:br>
              <a:rPr lang="fr-FR" sz="4400" b="1" dirty="0">
                <a:solidFill>
                  <a:srgbClr val="FF0000"/>
                </a:solidFill>
                <a:sym typeface="Arial"/>
              </a:rPr>
            </a:br>
            <a:endParaRPr sz="4400" b="1" dirty="0">
              <a:solidFill>
                <a:srgbClr val="FF0000"/>
              </a:solidFill>
              <a:sym typeface="Arial"/>
            </a:endParaRPr>
          </a:p>
        </p:txBody>
      </p:sp>
      <p:sp>
        <p:nvSpPr>
          <p:cNvPr id="165" name="Google Shape;165;p1"/>
          <p:cNvSpPr txBox="1">
            <a:spLocks noGrp="1"/>
          </p:cNvSpPr>
          <p:nvPr>
            <p:ph type="subTitle" idx="1"/>
          </p:nvPr>
        </p:nvSpPr>
        <p:spPr>
          <a:xfrm>
            <a:off x="976745" y="4571131"/>
            <a:ext cx="6858000" cy="1655762"/>
          </a:xfrm>
          <a:prstGeom prst="rect">
            <a:avLst/>
          </a:prstGeom>
          <a:noFill/>
          <a:ln>
            <a:solidFill>
              <a:schemeClr val="tx1"/>
            </a:solidFill>
          </a:ln>
        </p:spPr>
        <p:txBody>
          <a:bodyPr spcFirstLastPara="1" wrap="square" lIns="91425" tIns="45700" rIns="91425" bIns="45700" anchor="t" anchorCtr="0">
            <a:normAutofit fontScale="62500" lnSpcReduction="20000"/>
          </a:bodyPr>
          <a:lstStyle/>
          <a:p>
            <a:pPr marL="0" lvl="0" indent="0" algn="ctr" rtl="0">
              <a:lnSpc>
                <a:spcPct val="90000"/>
              </a:lnSpc>
              <a:spcBef>
                <a:spcPts val="0"/>
              </a:spcBef>
              <a:spcAft>
                <a:spcPts val="0"/>
              </a:spcAft>
              <a:buClr>
                <a:schemeClr val="dk1"/>
              </a:buClr>
              <a:buSzPts val="2400"/>
              <a:buNone/>
            </a:pPr>
            <a:endParaRPr lang="fr-FR" sz="1800" dirty="0">
              <a:solidFill>
                <a:srgbClr val="131317"/>
              </a:solidFill>
              <a:effectLst/>
              <a:latin typeface="Lato" panose="020F0502020204030203" pitchFamily="34" charset="0"/>
              <a:ea typeface="Calibri" panose="020F0502020204030204" pitchFamily="34" charset="0"/>
              <a:cs typeface="Calibri" panose="020F0502020204030204" pitchFamily="34" charset="0"/>
            </a:endParaRPr>
          </a:p>
          <a:p>
            <a:pPr marL="0" lvl="0" indent="0" algn="ctr" rtl="0">
              <a:lnSpc>
                <a:spcPct val="90000"/>
              </a:lnSpc>
              <a:spcBef>
                <a:spcPts val="0"/>
              </a:spcBef>
              <a:spcAft>
                <a:spcPts val="0"/>
              </a:spcAft>
              <a:buClr>
                <a:schemeClr val="dk1"/>
              </a:buClr>
              <a:buSzPts val="2400"/>
              <a:buNone/>
            </a:pPr>
            <a:endParaRPr lang="fr-FR" sz="1800" dirty="0">
              <a:solidFill>
                <a:srgbClr val="131317"/>
              </a:solidFill>
              <a:latin typeface="Lato" panose="020F0502020204030203" pitchFamily="34" charset="0"/>
              <a:ea typeface="Calibri" panose="020F0502020204030204" pitchFamily="34" charset="0"/>
              <a:cs typeface="Calibri" panose="020F0502020204030204" pitchFamily="34" charset="0"/>
            </a:endParaRPr>
          </a:p>
          <a:p>
            <a:pPr marL="0" lvl="0" indent="0" algn="ctr" rtl="0">
              <a:lnSpc>
                <a:spcPct val="90000"/>
              </a:lnSpc>
              <a:spcBef>
                <a:spcPts val="0"/>
              </a:spcBef>
              <a:spcAft>
                <a:spcPts val="0"/>
              </a:spcAft>
              <a:buClr>
                <a:schemeClr val="dk1"/>
              </a:buClr>
              <a:buSzPts val="2400"/>
              <a:buNone/>
            </a:pPr>
            <a:endParaRPr lang="fr-FR" sz="1800" dirty="0">
              <a:solidFill>
                <a:srgbClr val="131317"/>
              </a:solidFill>
              <a:effectLst/>
              <a:latin typeface="Lato" panose="020F0502020204030203" pitchFamily="34" charset="0"/>
              <a:ea typeface="Calibri" panose="020F0502020204030204" pitchFamily="34" charset="0"/>
              <a:cs typeface="Calibri" panose="020F0502020204030204" pitchFamily="34" charset="0"/>
            </a:endParaRPr>
          </a:p>
          <a:p>
            <a:pPr marL="0" lvl="0" indent="0" algn="ctr" rtl="0">
              <a:lnSpc>
                <a:spcPct val="90000"/>
              </a:lnSpc>
              <a:spcBef>
                <a:spcPts val="0"/>
              </a:spcBef>
              <a:spcAft>
                <a:spcPts val="0"/>
              </a:spcAft>
              <a:buClr>
                <a:schemeClr val="dk1"/>
              </a:buClr>
              <a:buSzPts val="2400"/>
              <a:buNone/>
            </a:pPr>
            <a:r>
              <a:rPr lang="fr-FR" sz="4000" b="1" dirty="0">
                <a:solidFill>
                  <a:schemeClr val="tx1"/>
                </a:solidFill>
              </a:rPr>
              <a:t>En présence de Maud </a:t>
            </a:r>
            <a:r>
              <a:rPr lang="fr-FR" sz="4000" b="1" dirty="0" err="1">
                <a:solidFill>
                  <a:schemeClr val="tx1"/>
                </a:solidFill>
              </a:rPr>
              <a:t>Caruhel</a:t>
            </a:r>
            <a:r>
              <a:rPr lang="fr-FR" sz="4000" b="1" dirty="0">
                <a:solidFill>
                  <a:schemeClr val="tx1"/>
                </a:solidFill>
              </a:rPr>
              <a:t>, </a:t>
            </a:r>
          </a:p>
          <a:p>
            <a:pPr marL="0" lvl="0" indent="0" algn="ctr" rtl="0">
              <a:lnSpc>
                <a:spcPct val="90000"/>
              </a:lnSpc>
              <a:spcBef>
                <a:spcPts val="0"/>
              </a:spcBef>
              <a:spcAft>
                <a:spcPts val="0"/>
              </a:spcAft>
              <a:buClr>
                <a:schemeClr val="dk1"/>
              </a:buClr>
              <a:buSzPts val="2400"/>
              <a:buNone/>
            </a:pPr>
            <a:r>
              <a:rPr lang="fr-FR" sz="4000" b="1" dirty="0">
                <a:solidFill>
                  <a:schemeClr val="tx1"/>
                </a:solidFill>
              </a:rPr>
              <a:t>Vice-présidente de la Région Nouvelle-Aquitaine </a:t>
            </a:r>
          </a:p>
          <a:p>
            <a:pPr marL="0" lvl="0" indent="0" algn="ctr" rtl="0">
              <a:lnSpc>
                <a:spcPct val="90000"/>
              </a:lnSpc>
              <a:spcBef>
                <a:spcPts val="0"/>
              </a:spcBef>
              <a:spcAft>
                <a:spcPts val="0"/>
              </a:spcAft>
              <a:buClr>
                <a:schemeClr val="dk1"/>
              </a:buClr>
              <a:buSzPts val="2400"/>
              <a:buNone/>
            </a:pPr>
            <a:r>
              <a:rPr lang="fr-FR" sz="4000" b="1" dirty="0">
                <a:solidFill>
                  <a:schemeClr val="tx1"/>
                </a:solidFill>
              </a:rPr>
              <a:t>en charge de l’ESS et de l’économie circulaire</a:t>
            </a:r>
            <a:endParaRPr sz="4000" b="1" dirty="0">
              <a:solidFill>
                <a:schemeClr val="tx1"/>
              </a:solidFill>
            </a:endParaRPr>
          </a:p>
        </p:txBody>
      </p:sp>
      <p:pic>
        <p:nvPicPr>
          <p:cNvPr id="3074" name="Picture 2">
            <a:extLst>
              <a:ext uri="{FF2B5EF4-FFF2-40B4-BE49-F238E27FC236}">
                <a16:creationId xmlns:a16="http://schemas.microsoft.com/office/drawing/2014/main" id="{469379FC-5880-A83B-25D3-4854B16116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835" y="224848"/>
            <a:ext cx="1531937"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30F037-2937-C633-09C7-68172C4A0DE5}"/>
              </a:ext>
            </a:extLst>
          </p:cNvPr>
          <p:cNvSpPr txBox="1"/>
          <p:nvPr/>
        </p:nvSpPr>
        <p:spPr>
          <a:xfrm>
            <a:off x="2553671" y="150882"/>
            <a:ext cx="6149109" cy="1311128"/>
          </a:xfrm>
          <a:prstGeom prst="rect">
            <a:avLst/>
          </a:prstGeom>
          <a:noFill/>
        </p:spPr>
        <p:txBody>
          <a:bodyPr wrap="square">
            <a:spAutoFit/>
          </a:bodyPr>
          <a:lstStyle/>
          <a:p>
            <a:pPr algn="ctr">
              <a:lnSpc>
                <a:spcPct val="90000"/>
              </a:lnSpc>
              <a:buClr>
                <a:srgbClr val="FF0000"/>
              </a:buClr>
              <a:buSzPts val="4400"/>
            </a:pPr>
            <a:r>
              <a:rPr lang="fr-FR" sz="4400" b="1" dirty="0">
                <a:solidFill>
                  <a:srgbClr val="FF0000"/>
                </a:solidFill>
                <a:latin typeface="Calibri"/>
                <a:cs typeface="Calibri"/>
              </a:rPr>
              <a:t>CRITERES DE SELECTION DES PROJETS </a:t>
            </a:r>
          </a:p>
        </p:txBody>
      </p:sp>
      <p:sp>
        <p:nvSpPr>
          <p:cNvPr id="6" name="Titre 5">
            <a:extLst>
              <a:ext uri="{FF2B5EF4-FFF2-40B4-BE49-F238E27FC236}">
                <a16:creationId xmlns:a16="http://schemas.microsoft.com/office/drawing/2014/main" id="{B3052567-4313-6E9F-6993-E05F5045C473}"/>
              </a:ext>
            </a:extLst>
          </p:cNvPr>
          <p:cNvSpPr>
            <a:spLocks noGrp="1"/>
          </p:cNvSpPr>
          <p:nvPr>
            <p:ph type="ctrTitle"/>
          </p:nvPr>
        </p:nvSpPr>
        <p:spPr>
          <a:xfrm>
            <a:off x="669059" y="3090351"/>
            <a:ext cx="3968174" cy="1512507"/>
          </a:xfrm>
        </p:spPr>
        <p:txBody>
          <a:bodyPr>
            <a:noAutofit/>
          </a:bodyPr>
          <a:lstStyle/>
          <a:p>
            <a:pPr marL="457200" lvl="1">
              <a:lnSpc>
                <a:spcPct val="115000"/>
              </a:lnSpc>
            </a:pPr>
            <a:b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br>
            <a:b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br>
            <a:b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br>
            <a:b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br>
            <a:b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br>
            <a:br>
              <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rPr>
            </a:br>
            <a: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t> </a:t>
            </a:r>
            <a:br>
              <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rPr>
            </a:br>
            <a:endParaRPr lang="fr-FR" sz="1400" b="1" dirty="0">
              <a:solidFill>
                <a:schemeClr val="tx1"/>
              </a:solidFill>
            </a:endParaRPr>
          </a:p>
        </p:txBody>
      </p:sp>
      <p:sp>
        <p:nvSpPr>
          <p:cNvPr id="9" name="Organigramme : Terminateur 8">
            <a:extLst>
              <a:ext uri="{FF2B5EF4-FFF2-40B4-BE49-F238E27FC236}">
                <a16:creationId xmlns:a16="http://schemas.microsoft.com/office/drawing/2014/main" id="{ED07E06B-754E-8A26-96B6-ACB6C479C2BC}"/>
              </a:ext>
            </a:extLst>
          </p:cNvPr>
          <p:cNvSpPr/>
          <p:nvPr/>
        </p:nvSpPr>
        <p:spPr>
          <a:xfrm>
            <a:off x="337393" y="1548753"/>
            <a:ext cx="2844800" cy="175490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u="sng" kern="50" dirty="0">
                <a:effectLst/>
                <a:latin typeface="Verdana" panose="020B0604030504040204" pitchFamily="34" charset="0"/>
                <a:ea typeface="Lucida Sans Unicode" panose="020B0602030504020204" pitchFamily="34" charset="0"/>
                <a:cs typeface="Arial" panose="020B0604020202020204" pitchFamily="34" charset="0"/>
              </a:rPr>
              <a:t>Critères d’éligibilité</a:t>
            </a:r>
            <a:endParaRPr lang="fr-FR" sz="2000" dirty="0"/>
          </a:p>
        </p:txBody>
      </p:sp>
      <p:sp>
        <p:nvSpPr>
          <p:cNvPr id="14" name="ZoneTexte 13">
            <a:extLst>
              <a:ext uri="{FF2B5EF4-FFF2-40B4-BE49-F238E27FC236}">
                <a16:creationId xmlns:a16="http://schemas.microsoft.com/office/drawing/2014/main" id="{CD406237-8DFC-41A0-7B81-845C7C4EDD16}"/>
              </a:ext>
            </a:extLst>
          </p:cNvPr>
          <p:cNvSpPr txBox="1"/>
          <p:nvPr/>
        </p:nvSpPr>
        <p:spPr>
          <a:xfrm>
            <a:off x="4637233" y="1750590"/>
            <a:ext cx="3824752" cy="1815882"/>
          </a:xfrm>
          <a:prstGeom prst="rect">
            <a:avLst/>
          </a:prstGeom>
          <a:noFill/>
          <a:ln w="19050">
            <a:solidFill>
              <a:srgbClr val="0070C0"/>
            </a:solidFill>
          </a:ln>
        </p:spPr>
        <p:txBody>
          <a:bodyPr wrap="square">
            <a:spAutoFit/>
          </a:bodyPr>
          <a:lstStyle/>
          <a:p>
            <a:pPr marL="285750" indent="-285750">
              <a:buFont typeface="Wingdings" panose="05000000000000000000" pitchFamily="2" charset="2"/>
              <a:buChar char="q"/>
            </a:pPr>
            <a: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t>Ayant leur siège en Région Nouvelle-Aquitaine, </a:t>
            </a:r>
            <a:br>
              <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rPr>
            </a:br>
            <a:endPar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t>Ayant au moins 2 ans d’ancienneté, </a:t>
            </a:r>
            <a:br>
              <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rPr>
            </a:br>
            <a:endParaRPr lang="fr-FR" sz="14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endParaRPr>
          </a:p>
          <a:p>
            <a:pPr marL="285750" indent="-285750">
              <a:buFont typeface="Wingdings" panose="05000000000000000000" pitchFamily="2" charset="2"/>
              <a:buChar char="q"/>
            </a:pPr>
            <a:r>
              <a:rPr lang="fr-FR" sz="1400" b="1" kern="0" dirty="0">
                <a:solidFill>
                  <a:schemeClr val="tx1"/>
                </a:solidFill>
                <a:effectLst/>
                <a:latin typeface="Verdana" panose="020B0604030504040204" pitchFamily="34" charset="0"/>
                <a:ea typeface="Calibri" panose="020F0502020204030204" pitchFamily="34" charset="0"/>
                <a:cs typeface="Arial" panose="020B0604020202020204" pitchFamily="34" charset="0"/>
              </a:rPr>
              <a:t>Exerçant leurs activités en lien avec la prévention des déchets </a:t>
            </a:r>
            <a:endParaRPr lang="fr-FR" dirty="0"/>
          </a:p>
        </p:txBody>
      </p:sp>
      <p:sp>
        <p:nvSpPr>
          <p:cNvPr id="22" name="ZoneTexte 21">
            <a:extLst>
              <a:ext uri="{FF2B5EF4-FFF2-40B4-BE49-F238E27FC236}">
                <a16:creationId xmlns:a16="http://schemas.microsoft.com/office/drawing/2014/main" id="{3CDE0237-A756-AD39-DD0C-F9D89BC426BF}"/>
              </a:ext>
            </a:extLst>
          </p:cNvPr>
          <p:cNvSpPr txBox="1"/>
          <p:nvPr/>
        </p:nvSpPr>
        <p:spPr>
          <a:xfrm>
            <a:off x="337393" y="5289805"/>
            <a:ext cx="2738583" cy="1169551"/>
          </a:xfrm>
          <a:prstGeom prst="rect">
            <a:avLst/>
          </a:prstGeom>
          <a:solidFill>
            <a:schemeClr val="accent1">
              <a:lumMod val="60000"/>
              <a:lumOff val="40000"/>
            </a:schemeClr>
          </a:solidFill>
          <a:ln>
            <a:solidFill>
              <a:srgbClr val="00B0F0"/>
            </a:solidFill>
          </a:ln>
        </p:spPr>
        <p:txBody>
          <a:bodyPr wrap="square">
            <a:spAutoFit/>
          </a:bodyPr>
          <a:lstStyle/>
          <a:p>
            <a:pPr algn="ctr"/>
            <a:r>
              <a:rPr lang="fr-FR" sz="1400" kern="0" dirty="0">
                <a:solidFill>
                  <a:srgbClr val="FF0000"/>
                </a:solidFill>
                <a:effectLst/>
                <a:latin typeface="Verdana" panose="020B0604030504040204" pitchFamily="34" charset="0"/>
                <a:ea typeface="Calibri" panose="020F0502020204030204" pitchFamily="34" charset="0"/>
                <a:cs typeface="Arial" panose="020B0604020202020204" pitchFamily="34" charset="0"/>
              </a:rPr>
              <a:t>Les projets présentés devront faire l’objet des partenariats entre plusieurs associations ou structures ESS</a:t>
            </a:r>
            <a:endParaRPr lang="fr-FR" dirty="0">
              <a:solidFill>
                <a:srgbClr val="FF0000"/>
              </a:solidFill>
            </a:endParaRPr>
          </a:p>
        </p:txBody>
      </p:sp>
      <p:sp>
        <p:nvSpPr>
          <p:cNvPr id="24" name="ZoneTexte 23">
            <a:extLst>
              <a:ext uri="{FF2B5EF4-FFF2-40B4-BE49-F238E27FC236}">
                <a16:creationId xmlns:a16="http://schemas.microsoft.com/office/drawing/2014/main" id="{DA499093-7486-4E74-3073-0FF9B85BF800}"/>
              </a:ext>
            </a:extLst>
          </p:cNvPr>
          <p:cNvSpPr txBox="1"/>
          <p:nvPr/>
        </p:nvSpPr>
        <p:spPr>
          <a:xfrm>
            <a:off x="3462406" y="5936136"/>
            <a:ext cx="2219187" cy="523220"/>
          </a:xfrm>
          <a:prstGeom prst="rect">
            <a:avLst/>
          </a:prstGeom>
          <a:solidFill>
            <a:schemeClr val="accent1">
              <a:lumMod val="60000"/>
              <a:lumOff val="40000"/>
            </a:schemeClr>
          </a:solidFill>
          <a:ln>
            <a:solidFill>
              <a:srgbClr val="00B0F0"/>
            </a:solidFill>
          </a:ln>
        </p:spPr>
        <p:txBody>
          <a:bodyPr wrap="square">
            <a:spAutoFit/>
          </a:bodyPr>
          <a:lstStyle/>
          <a:p>
            <a:pPr algn="ctr"/>
            <a:r>
              <a:rPr lang="fr-FR" sz="1400" i="1" kern="0" dirty="0">
                <a:solidFill>
                  <a:srgbClr val="FF0000"/>
                </a:solidFill>
                <a:effectLst/>
                <a:latin typeface="Verdana" panose="020B0604030504040204" pitchFamily="34" charset="0"/>
                <a:ea typeface="Calibri" panose="020F0502020204030204" pitchFamily="34" charset="0"/>
                <a:cs typeface="Arial" panose="020B0604020202020204" pitchFamily="34" charset="0"/>
              </a:rPr>
              <a:t>Les particuliers ne sont pas éligibles </a:t>
            </a:r>
            <a:endParaRPr lang="fr-FR" dirty="0">
              <a:solidFill>
                <a:srgbClr val="FF0000"/>
              </a:solidFill>
            </a:endParaRPr>
          </a:p>
        </p:txBody>
      </p:sp>
      <p:pic>
        <p:nvPicPr>
          <p:cNvPr id="9218" name="Picture 2" descr="Illustration D'icône De Vecteur De Calibre De Logo D'ampoule Illustration  de Vecteur - Illustration du abstrait, innovation: 155098336">
            <a:extLst>
              <a:ext uri="{FF2B5EF4-FFF2-40B4-BE49-F238E27FC236}">
                <a16:creationId xmlns:a16="http://schemas.microsoft.com/office/drawing/2014/main" id="{2E795BAC-82D4-E9E9-C107-F53F8C4525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5451" y="3637311"/>
            <a:ext cx="2499400" cy="1607716"/>
          </a:xfrm>
          <a:prstGeom prst="rect">
            <a:avLst/>
          </a:prstGeom>
          <a:noFill/>
          <a:extLst>
            <a:ext uri="{909E8E84-426E-40DD-AFC4-6F175D3DCCD1}">
              <a14:hiddenFill xmlns:a14="http://schemas.microsoft.com/office/drawing/2010/main">
                <a:solidFill>
                  <a:srgbClr val="FFFFFF"/>
                </a:solidFill>
              </a14:hiddenFill>
            </a:ext>
          </a:extLst>
        </p:spPr>
      </p:pic>
      <p:sp>
        <p:nvSpPr>
          <p:cNvPr id="28" name="ZoneTexte 27">
            <a:extLst>
              <a:ext uri="{FF2B5EF4-FFF2-40B4-BE49-F238E27FC236}">
                <a16:creationId xmlns:a16="http://schemas.microsoft.com/office/drawing/2014/main" id="{EB9E7171-CF8F-C1A3-EB9D-E3A4F4F953FF}"/>
              </a:ext>
            </a:extLst>
          </p:cNvPr>
          <p:cNvSpPr txBox="1"/>
          <p:nvPr/>
        </p:nvSpPr>
        <p:spPr>
          <a:xfrm>
            <a:off x="6062922" y="5517367"/>
            <a:ext cx="2399063" cy="954107"/>
          </a:xfrm>
          <a:prstGeom prst="rect">
            <a:avLst/>
          </a:prstGeom>
          <a:solidFill>
            <a:schemeClr val="accent1">
              <a:lumMod val="60000"/>
              <a:lumOff val="40000"/>
            </a:schemeClr>
          </a:solidFill>
          <a:ln>
            <a:solidFill>
              <a:srgbClr val="00B0F0"/>
            </a:solidFill>
          </a:ln>
        </p:spPr>
        <p:txBody>
          <a:bodyPr wrap="square">
            <a:spAutoFit/>
          </a:bodyPr>
          <a:lstStyle/>
          <a:p>
            <a:pPr algn="ctr"/>
            <a:r>
              <a:rPr lang="fr-FR" sz="1400" kern="0" dirty="0">
                <a:solidFill>
                  <a:srgbClr val="FF0000"/>
                </a:solidFill>
                <a:effectLst/>
                <a:latin typeface="Verdana" panose="020B0604030504040204" pitchFamily="34" charset="0"/>
                <a:ea typeface="Calibri" panose="020F0502020204030204" pitchFamily="34" charset="0"/>
                <a:cs typeface="Arial" panose="020B0604020202020204" pitchFamily="34" charset="0"/>
              </a:rPr>
              <a:t>L’enveloppe budgétaire maximale par structure à l’échelle d’un territoire est de 40 000€</a:t>
            </a:r>
            <a:endParaRPr lang="fr-FR" dirty="0">
              <a:solidFill>
                <a:srgbClr val="FF0000"/>
              </a:solidFill>
            </a:endParaRPr>
          </a:p>
        </p:txBody>
      </p:sp>
      <p:cxnSp>
        <p:nvCxnSpPr>
          <p:cNvPr id="30" name="Connecteur droit avec flèche 29">
            <a:extLst>
              <a:ext uri="{FF2B5EF4-FFF2-40B4-BE49-F238E27FC236}">
                <a16:creationId xmlns:a16="http://schemas.microsoft.com/office/drawing/2014/main" id="{4BE16CB6-5D0A-F249-CD7C-C397192038BF}"/>
              </a:ext>
            </a:extLst>
          </p:cNvPr>
          <p:cNvCxnSpPr/>
          <p:nvPr/>
        </p:nvCxnSpPr>
        <p:spPr>
          <a:xfrm flipH="1">
            <a:off x="3153754" y="4857100"/>
            <a:ext cx="667328" cy="38792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a:extLst>
              <a:ext uri="{FF2B5EF4-FFF2-40B4-BE49-F238E27FC236}">
                <a16:creationId xmlns:a16="http://schemas.microsoft.com/office/drawing/2014/main" id="{14181BCE-B32A-3354-8278-7FB998BF3EAD}"/>
              </a:ext>
            </a:extLst>
          </p:cNvPr>
          <p:cNvCxnSpPr>
            <a:cxnSpLocks/>
          </p:cNvCxnSpPr>
          <p:nvPr/>
        </p:nvCxnSpPr>
        <p:spPr>
          <a:xfrm>
            <a:off x="4416713" y="5079999"/>
            <a:ext cx="0" cy="6900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1FACB24A-2872-6E25-5D10-89C3EB12EC20}"/>
              </a:ext>
            </a:extLst>
          </p:cNvPr>
          <p:cNvCxnSpPr/>
          <p:nvPr/>
        </p:nvCxnSpPr>
        <p:spPr>
          <a:xfrm>
            <a:off x="5119869" y="4784023"/>
            <a:ext cx="1209964" cy="6869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91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130F037-2937-C633-09C7-68172C4A0DE5}"/>
              </a:ext>
            </a:extLst>
          </p:cNvPr>
          <p:cNvSpPr txBox="1"/>
          <p:nvPr/>
        </p:nvSpPr>
        <p:spPr>
          <a:xfrm>
            <a:off x="2625437" y="241772"/>
            <a:ext cx="6149109" cy="1311128"/>
          </a:xfrm>
          <a:prstGeom prst="rect">
            <a:avLst/>
          </a:prstGeom>
          <a:noFill/>
        </p:spPr>
        <p:txBody>
          <a:bodyPr wrap="square">
            <a:spAutoFit/>
          </a:bodyPr>
          <a:lstStyle/>
          <a:p>
            <a:pPr algn="ctr">
              <a:lnSpc>
                <a:spcPct val="90000"/>
              </a:lnSpc>
              <a:buClr>
                <a:srgbClr val="FF0000"/>
              </a:buClr>
              <a:buSzPts val="4400"/>
            </a:pPr>
            <a:r>
              <a:rPr lang="fr-FR" sz="4400" b="1" dirty="0">
                <a:solidFill>
                  <a:srgbClr val="FF0000"/>
                </a:solidFill>
                <a:latin typeface="Calibri"/>
                <a:cs typeface="Calibri"/>
              </a:rPr>
              <a:t>CRITERES DE SELECTION DES PROJETS </a:t>
            </a:r>
          </a:p>
        </p:txBody>
      </p:sp>
      <p:sp>
        <p:nvSpPr>
          <p:cNvPr id="8" name="ZoneTexte 7">
            <a:extLst>
              <a:ext uri="{FF2B5EF4-FFF2-40B4-BE49-F238E27FC236}">
                <a16:creationId xmlns:a16="http://schemas.microsoft.com/office/drawing/2014/main" id="{74C89881-D321-1FC4-4D30-FAA8B1BB7858}"/>
              </a:ext>
            </a:extLst>
          </p:cNvPr>
          <p:cNvSpPr txBox="1"/>
          <p:nvPr/>
        </p:nvSpPr>
        <p:spPr>
          <a:xfrm>
            <a:off x="3843519" y="1959699"/>
            <a:ext cx="4572000" cy="4463594"/>
          </a:xfrm>
          <a:prstGeom prst="rect">
            <a:avLst/>
          </a:prstGeom>
          <a:noFill/>
        </p:spPr>
        <p:txBody>
          <a:bodyPr wrap="square">
            <a:spAutoFit/>
          </a:bodyPr>
          <a:lstStyle/>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Qualité du projet au regard des attendus de l’axe dans lequel il s’inscrit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Partenariat constitué : nombre et nature des structures associées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Quantité de déchets évités ou triés par les habitants et les entreprises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Caractère innovant des projets présentés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Public visé (type, nombre…)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Adéquation des moyens humains et matériels avec le projet décrit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Expérience du chef de file (association ou structure de l’ESS) et sa compréhension des enjeux du territoire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b="1" kern="50" dirty="0">
                <a:effectLst/>
                <a:latin typeface="Verdana" panose="020B0604030504040204" pitchFamily="34" charset="0"/>
                <a:ea typeface="Lucida Sans Unicode" panose="020B0602030504020204" pitchFamily="34" charset="0"/>
                <a:cs typeface="Arial" panose="020B0604020202020204" pitchFamily="34" charset="0"/>
              </a:rPr>
              <a:t>Montant de la subvention demandée en cohérence avec le budget global du projet</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algn="just">
              <a:lnSpc>
                <a:spcPct val="115000"/>
              </a:lnSpc>
            </a:pPr>
            <a:r>
              <a:rPr lang="fr-FR" sz="1000" kern="50" dirty="0">
                <a:effectLst/>
                <a:latin typeface="Verdana" panose="020B0604030504040204" pitchFamily="34" charset="0"/>
                <a:ea typeface="Lucida Sans Unicode" panose="020B0602030504020204" pitchFamily="34" charset="0"/>
                <a:cs typeface="Arial" panose="020B0604020202020204" pitchFamily="34" charset="0"/>
              </a:rPr>
              <a:t> </a:t>
            </a:r>
            <a:endParaRPr lang="fr-FR" sz="1100" kern="50" dirty="0">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10" name="Organigramme : Terminateur 9">
            <a:extLst>
              <a:ext uri="{FF2B5EF4-FFF2-40B4-BE49-F238E27FC236}">
                <a16:creationId xmlns:a16="http://schemas.microsoft.com/office/drawing/2014/main" id="{3BE44BF2-ECCE-4C75-D56E-72865F1328EF}"/>
              </a:ext>
            </a:extLst>
          </p:cNvPr>
          <p:cNvSpPr/>
          <p:nvPr/>
        </p:nvSpPr>
        <p:spPr>
          <a:xfrm>
            <a:off x="169682" y="2727650"/>
            <a:ext cx="3081517" cy="175490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1" algn="ctr">
              <a:lnSpc>
                <a:spcPct val="115000"/>
              </a:lnSpc>
            </a:pPr>
            <a:r>
              <a:rPr lang="fr-FR" sz="2800" b="1" u="sng" kern="50" dirty="0">
                <a:effectLst/>
                <a:latin typeface="Verdana" panose="020B0604030504040204" pitchFamily="34" charset="0"/>
                <a:ea typeface="Lucida Sans Unicode" panose="020B0602030504020204" pitchFamily="34" charset="0"/>
                <a:cs typeface="Arial" panose="020B0604020202020204" pitchFamily="34" charset="0"/>
              </a:rPr>
              <a:t>Critères de pertinence</a:t>
            </a:r>
            <a:endParaRPr lang="fr-FR" sz="2800" kern="50" dirty="0">
              <a:effectLst/>
              <a:latin typeface="Verdana" panose="020B0604030504040204" pitchFamily="34" charset="0"/>
              <a:ea typeface="Lucida Sans Unicode" panose="020B0602030504020204" pitchFamily="34" charset="0"/>
              <a:cs typeface="Mangal" panose="02040503050203030202" pitchFamily="18" charset="0"/>
            </a:endParaRPr>
          </a:p>
        </p:txBody>
      </p:sp>
    </p:spTree>
    <p:extLst>
      <p:ext uri="{BB962C8B-B14F-4D97-AF65-F5344CB8AC3E}">
        <p14:creationId xmlns:p14="http://schemas.microsoft.com/office/powerpoint/2010/main" val="4200080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6"/>
          <p:cNvSpPr txBox="1"/>
          <p:nvPr/>
        </p:nvSpPr>
        <p:spPr>
          <a:xfrm>
            <a:off x="2262465" y="108290"/>
            <a:ext cx="6383818" cy="1567254"/>
          </a:xfrm>
          <a:prstGeom prst="rect">
            <a:avLst/>
          </a:prstGeom>
          <a:noFill/>
          <a:ln>
            <a:noFill/>
          </a:ln>
        </p:spPr>
        <p:txBody>
          <a:bodyPr spcFirstLastPara="1" wrap="square" lIns="91425" tIns="45700" rIns="91425" bIns="45700" anchor="ctr" anchorCtr="0">
            <a:normAutofit/>
          </a:bodyPr>
          <a:lstStyle/>
          <a:p>
            <a:pPr algn="ctr">
              <a:lnSpc>
                <a:spcPct val="90000"/>
              </a:lnSpc>
              <a:buClr>
                <a:srgbClr val="FF0000"/>
              </a:buClr>
              <a:buSzPts val="4400"/>
            </a:pPr>
            <a:r>
              <a:rPr lang="fr-FR" sz="4400" b="1" dirty="0">
                <a:solidFill>
                  <a:srgbClr val="FF0000"/>
                </a:solidFill>
                <a:latin typeface="Calibri"/>
                <a:cs typeface="Calibri"/>
              </a:rPr>
              <a:t>Procédure de sélection</a:t>
            </a:r>
            <a:r>
              <a:rPr lang="fr-FR" sz="4400" b="1" dirty="0">
                <a:solidFill>
                  <a:srgbClr val="FF0000"/>
                </a:solidFill>
                <a:latin typeface="Calibri"/>
                <a:ea typeface="Calibri"/>
                <a:cs typeface="Calibri"/>
                <a:sym typeface="Calibri"/>
              </a:rPr>
              <a:t> </a:t>
            </a:r>
            <a:endParaRPr sz="4400" b="1" dirty="0">
              <a:solidFill>
                <a:srgbClr val="FF0000"/>
              </a:solidFill>
              <a:latin typeface="Calibri"/>
              <a:ea typeface="Calibri"/>
              <a:cs typeface="Calibri"/>
              <a:sym typeface="Calibri"/>
            </a:endParaRPr>
          </a:p>
        </p:txBody>
      </p:sp>
      <p:graphicFrame>
        <p:nvGraphicFramePr>
          <p:cNvPr id="3" name="Diagramme 2"/>
          <p:cNvGraphicFramePr/>
          <p:nvPr>
            <p:extLst>
              <p:ext uri="{D42A27DB-BD31-4B8C-83A1-F6EECF244321}">
                <p14:modId xmlns:p14="http://schemas.microsoft.com/office/powerpoint/2010/main" val="1798464978"/>
              </p:ext>
            </p:extLst>
          </p:nvPr>
        </p:nvGraphicFramePr>
        <p:xfrm>
          <a:off x="241274" y="1192761"/>
          <a:ext cx="6153339" cy="4152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e 1">
            <a:extLst>
              <a:ext uri="{FF2B5EF4-FFF2-40B4-BE49-F238E27FC236}">
                <a16:creationId xmlns:a16="http://schemas.microsoft.com/office/drawing/2014/main" id="{7D55C480-126E-72E6-F62F-ED633D517861}"/>
              </a:ext>
            </a:extLst>
          </p:cNvPr>
          <p:cNvGrpSpPr/>
          <p:nvPr/>
        </p:nvGrpSpPr>
        <p:grpSpPr>
          <a:xfrm>
            <a:off x="1203589" y="5345320"/>
            <a:ext cx="1058876" cy="1512680"/>
            <a:chOff x="0" y="2637601"/>
            <a:chExt cx="1058876" cy="1512680"/>
          </a:xfrm>
          <a:solidFill>
            <a:srgbClr val="7030A0"/>
          </a:solidFill>
        </p:grpSpPr>
        <p:sp>
          <p:nvSpPr>
            <p:cNvPr id="4" name="Flèche : chevron 3">
              <a:extLst>
                <a:ext uri="{FF2B5EF4-FFF2-40B4-BE49-F238E27FC236}">
                  <a16:creationId xmlns:a16="http://schemas.microsoft.com/office/drawing/2014/main" id="{66120159-623F-24DE-26B0-45B0A77C01CD}"/>
                </a:ext>
              </a:extLst>
            </p:cNvPr>
            <p:cNvSpPr/>
            <p:nvPr/>
          </p:nvSpPr>
          <p:spPr>
            <a:xfrm rot="5400000">
              <a:off x="-226902" y="2864503"/>
              <a:ext cx="1512680" cy="1058876"/>
            </a:xfrm>
            <a:prstGeom prst="chevron">
              <a:avLst/>
            </a:prstGeom>
            <a:grpFill/>
          </p:spPr>
          <p:style>
            <a:lnRef idx="2">
              <a:schemeClr val="accent5">
                <a:hueOff val="-7353344"/>
                <a:satOff val="-10228"/>
                <a:lumOff val="-3922"/>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5" name="Flèche : chevron 4">
              <a:extLst>
                <a:ext uri="{FF2B5EF4-FFF2-40B4-BE49-F238E27FC236}">
                  <a16:creationId xmlns:a16="http://schemas.microsoft.com/office/drawing/2014/main" id="{A07000FA-37D5-D1B1-8897-E9A6C0EC2399}"/>
                </a:ext>
              </a:extLst>
            </p:cNvPr>
            <p:cNvSpPr txBox="1"/>
            <p:nvPr/>
          </p:nvSpPr>
          <p:spPr>
            <a:xfrm>
              <a:off x="0" y="3167039"/>
              <a:ext cx="1058876" cy="4538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4</a:t>
              </a:r>
            </a:p>
          </p:txBody>
        </p:sp>
      </p:grpSp>
      <p:grpSp>
        <p:nvGrpSpPr>
          <p:cNvPr id="6" name="Groupe 5">
            <a:extLst>
              <a:ext uri="{FF2B5EF4-FFF2-40B4-BE49-F238E27FC236}">
                <a16:creationId xmlns:a16="http://schemas.microsoft.com/office/drawing/2014/main" id="{E85E0DE9-38F2-3653-4D7F-BF780CEB0891}"/>
              </a:ext>
            </a:extLst>
          </p:cNvPr>
          <p:cNvGrpSpPr/>
          <p:nvPr/>
        </p:nvGrpSpPr>
        <p:grpSpPr>
          <a:xfrm>
            <a:off x="2597507" y="5514324"/>
            <a:ext cx="3718156" cy="983242"/>
            <a:chOff x="1058876" y="2637601"/>
            <a:chExt cx="5094462" cy="983242"/>
          </a:xfrm>
        </p:grpSpPr>
        <p:sp>
          <p:nvSpPr>
            <p:cNvPr id="7" name="Rectangle : avec coins arrondis en haut 6">
              <a:extLst>
                <a:ext uri="{FF2B5EF4-FFF2-40B4-BE49-F238E27FC236}">
                  <a16:creationId xmlns:a16="http://schemas.microsoft.com/office/drawing/2014/main" id="{DF41EF5E-A526-CBA1-B5EA-4BBE592122A2}"/>
                </a:ext>
              </a:extLst>
            </p:cNvPr>
            <p:cNvSpPr/>
            <p:nvPr/>
          </p:nvSpPr>
          <p:spPr>
            <a:xfrm rot="5400000">
              <a:off x="3114486" y="581991"/>
              <a:ext cx="983242" cy="5094462"/>
            </a:xfrm>
            <a:prstGeom prst="round2SameRect">
              <a:avLst/>
            </a:prstGeom>
            <a:ln>
              <a:solidFill>
                <a:schemeClr val="accent2">
                  <a:lumMod val="75000"/>
                </a:schemeClr>
              </a:solidFill>
            </a:ln>
          </p:spPr>
          <p:style>
            <a:lnRef idx="2">
              <a:schemeClr val="accent5">
                <a:hueOff val="-7353344"/>
                <a:satOff val="-10228"/>
                <a:lumOff val="-39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ectangle : avec coins arrondis en haut 4">
              <a:extLst>
                <a:ext uri="{FF2B5EF4-FFF2-40B4-BE49-F238E27FC236}">
                  <a16:creationId xmlns:a16="http://schemas.microsoft.com/office/drawing/2014/main" id="{AA176E59-E363-55D2-2D3D-ED1391EC72E0}"/>
                </a:ext>
              </a:extLst>
            </p:cNvPr>
            <p:cNvSpPr txBox="1"/>
            <p:nvPr/>
          </p:nvSpPr>
          <p:spPr>
            <a:xfrm>
              <a:off x="1058876" y="2659801"/>
              <a:ext cx="5046464" cy="887246"/>
            </a:xfrm>
            <a:prstGeom prst="rect">
              <a:avLst/>
            </a:prstGeom>
            <a:ln>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1120" tIns="6350" rIns="6350" bIns="6350" numCol="1" spcCol="1270" anchor="ctr" anchorCtr="0">
              <a:noAutofit/>
            </a:bodyPr>
            <a:lstStyle/>
            <a:p>
              <a:pPr marL="285750" lvl="1" indent="-285750" algn="l" defTabSz="444500">
                <a:lnSpc>
                  <a:spcPct val="90000"/>
                </a:lnSpc>
                <a:spcBef>
                  <a:spcPct val="0"/>
                </a:spcBef>
                <a:spcAft>
                  <a:spcPct val="15000"/>
                </a:spcAft>
                <a:buFont typeface="Wingdings" panose="05000000000000000000" pitchFamily="2" charset="2"/>
                <a:buChar char="v"/>
              </a:pPr>
              <a:r>
                <a:rPr lang="fr-FR" kern="1200" dirty="0">
                  <a:solidFill>
                    <a:srgbClr val="00B050"/>
                  </a:solidFill>
                  <a:latin typeface="Verdana" panose="020B0604030504040204" pitchFamily="34" charset="0"/>
                  <a:ea typeface="Verdana" panose="020B0604030504040204" pitchFamily="34" charset="0"/>
                </a:rPr>
                <a:t>Démarrage </a:t>
              </a:r>
            </a:p>
            <a:p>
              <a:pPr marL="285750" lvl="1" indent="-285750" algn="l" defTabSz="444500">
                <a:lnSpc>
                  <a:spcPct val="90000"/>
                </a:lnSpc>
                <a:spcBef>
                  <a:spcPct val="0"/>
                </a:spcBef>
                <a:spcAft>
                  <a:spcPct val="15000"/>
                </a:spcAft>
                <a:buFont typeface="Wingdings" panose="05000000000000000000" pitchFamily="2" charset="2"/>
                <a:buChar char="v"/>
              </a:pPr>
              <a:r>
                <a:rPr lang="fr-FR" kern="1200" dirty="0">
                  <a:solidFill>
                    <a:srgbClr val="00B050"/>
                  </a:solidFill>
                  <a:latin typeface="Verdana" panose="020B0604030504040204" pitchFamily="34" charset="0"/>
                  <a:ea typeface="Verdana" panose="020B0604030504040204" pitchFamily="34" charset="0"/>
                </a:rPr>
                <a:t>Suivi </a:t>
              </a:r>
            </a:p>
            <a:p>
              <a:pPr marL="285750" lvl="1" indent="-285750" algn="l" defTabSz="444500">
                <a:lnSpc>
                  <a:spcPct val="90000"/>
                </a:lnSpc>
                <a:spcBef>
                  <a:spcPct val="0"/>
                </a:spcBef>
                <a:spcAft>
                  <a:spcPct val="15000"/>
                </a:spcAft>
                <a:buFont typeface="Wingdings" panose="05000000000000000000" pitchFamily="2" charset="2"/>
                <a:buChar char="v"/>
              </a:pPr>
              <a:r>
                <a:rPr lang="fr-FR" kern="1200" dirty="0">
                  <a:solidFill>
                    <a:srgbClr val="00B050"/>
                  </a:solidFill>
                  <a:latin typeface="Verdana" panose="020B0604030504040204" pitchFamily="34" charset="0"/>
                  <a:ea typeface="Verdana" panose="020B0604030504040204" pitchFamily="34" charset="0"/>
                </a:rPr>
                <a:t>Clôture de l’opération </a:t>
              </a:r>
            </a:p>
          </p:txBody>
        </p:sp>
      </p:grpSp>
      <p:pic>
        <p:nvPicPr>
          <p:cNvPr id="7170" name="Picture 2" descr="Jury - Icônes gens gratuites">
            <a:extLst>
              <a:ext uri="{FF2B5EF4-FFF2-40B4-BE49-F238E27FC236}">
                <a16:creationId xmlns:a16="http://schemas.microsoft.com/office/drawing/2014/main" id="{0996E091-422C-CD59-F7F3-DA6AE0C7FA3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56231" y="2335993"/>
            <a:ext cx="1583800" cy="1535192"/>
          </a:xfrm>
          <a:prstGeom prst="rect">
            <a:avLst/>
          </a:prstGeom>
          <a:noFill/>
          <a:extLst>
            <a:ext uri="{909E8E84-426E-40DD-AFC4-6F175D3DCCD1}">
              <a14:hiddenFill xmlns:a14="http://schemas.microsoft.com/office/drawing/2010/main">
                <a:solidFill>
                  <a:srgbClr val="FFFFFF"/>
                </a:solidFill>
              </a14:hiddenFill>
            </a:ext>
          </a:extLst>
        </p:spPr>
      </p:pic>
      <p:sp>
        <p:nvSpPr>
          <p:cNvPr id="25" name="Flèche : bas 24">
            <a:extLst>
              <a:ext uri="{FF2B5EF4-FFF2-40B4-BE49-F238E27FC236}">
                <a16:creationId xmlns:a16="http://schemas.microsoft.com/office/drawing/2014/main" id="{CAD58DD8-1E8C-2E1D-96EF-BD157B2C244A}"/>
              </a:ext>
            </a:extLst>
          </p:cNvPr>
          <p:cNvSpPr/>
          <p:nvPr/>
        </p:nvSpPr>
        <p:spPr>
          <a:xfrm>
            <a:off x="4329684" y="4916319"/>
            <a:ext cx="484632" cy="456597"/>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Bulle narrative : ronde 10">
            <a:extLst>
              <a:ext uri="{FF2B5EF4-FFF2-40B4-BE49-F238E27FC236}">
                <a16:creationId xmlns:a16="http://schemas.microsoft.com/office/drawing/2014/main" id="{AB010541-59A4-85C7-4431-4D7E66886511}"/>
              </a:ext>
            </a:extLst>
          </p:cNvPr>
          <p:cNvSpPr/>
          <p:nvPr/>
        </p:nvSpPr>
        <p:spPr>
          <a:xfrm>
            <a:off x="7323620" y="1307697"/>
            <a:ext cx="1820380" cy="698072"/>
          </a:xfrm>
          <a:prstGeom prst="wedgeEllipseCallout">
            <a:avLst>
              <a:gd name="adj1" fmla="val -29611"/>
              <a:gd name="adj2" fmla="val 828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fr-FR" sz="1000" kern="1200" dirty="0">
                <a:solidFill>
                  <a:schemeClr val="tx1"/>
                </a:solidFill>
                <a:latin typeface="Verdana" panose="020B0604030504040204" pitchFamily="34" charset="0"/>
                <a:ea typeface="Verdana" panose="020B0604030504040204" pitchFamily="34" charset="0"/>
                <a:cs typeface="+mn-cs"/>
              </a:rPr>
              <a:t>favorable défavorable</a:t>
            </a:r>
          </a:p>
          <a:p>
            <a:pPr lvl="0"/>
            <a:r>
              <a:rPr lang="fr-FR" sz="1000" kern="1200" dirty="0">
                <a:solidFill>
                  <a:schemeClr val="tx1"/>
                </a:solidFill>
                <a:latin typeface="Verdana" panose="020B0604030504040204" pitchFamily="34" charset="0"/>
                <a:ea typeface="Verdana" panose="020B0604030504040204" pitchFamily="34" charset="0"/>
                <a:cs typeface="+mn-cs"/>
              </a:rPr>
              <a:t>sous-réserve</a:t>
            </a:r>
            <a:endParaRPr lang="fr-FR" sz="1000" dirty="0">
              <a:solidFill>
                <a:schemeClr val="tx1"/>
              </a:solidFill>
            </a:endParaRPr>
          </a:p>
        </p:txBody>
      </p:sp>
    </p:spTree>
    <p:extLst>
      <p:ext uri="{BB962C8B-B14F-4D97-AF65-F5344CB8AC3E}">
        <p14:creationId xmlns:p14="http://schemas.microsoft.com/office/powerpoint/2010/main" val="258956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
          <p:cNvSpPr txBox="1">
            <a:spLocks noGrp="1"/>
          </p:cNvSpPr>
          <p:nvPr>
            <p:ph type="title"/>
          </p:nvPr>
        </p:nvSpPr>
        <p:spPr>
          <a:xfrm>
            <a:off x="2471606" y="87648"/>
            <a:ext cx="6383818" cy="86907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0000"/>
              </a:buClr>
              <a:buSzPts val="3200"/>
              <a:buFont typeface="Calibri"/>
              <a:buNone/>
            </a:pPr>
            <a:r>
              <a:rPr lang="fr-FR" sz="3200" b="1" dirty="0">
                <a:solidFill>
                  <a:srgbClr val="FF0000"/>
                </a:solidFill>
              </a:rPr>
              <a:t> Calendrier /étapes clé </a:t>
            </a:r>
            <a:endParaRPr sz="3200" b="1" dirty="0">
              <a:solidFill>
                <a:srgbClr val="FF0000"/>
              </a:solidFill>
            </a:endParaRPr>
          </a:p>
        </p:txBody>
      </p:sp>
      <p:grpSp>
        <p:nvGrpSpPr>
          <p:cNvPr id="194" name="Google Shape;194;p4"/>
          <p:cNvGrpSpPr/>
          <p:nvPr/>
        </p:nvGrpSpPr>
        <p:grpSpPr>
          <a:xfrm>
            <a:off x="143278" y="1439037"/>
            <a:ext cx="1725723" cy="4309079"/>
            <a:chOff x="245280" y="1640574"/>
            <a:chExt cx="1562203" cy="4309079"/>
          </a:xfrm>
        </p:grpSpPr>
        <p:grpSp>
          <p:nvGrpSpPr>
            <p:cNvPr id="198" name="Google Shape;198;p4"/>
            <p:cNvGrpSpPr/>
            <p:nvPr/>
          </p:nvGrpSpPr>
          <p:grpSpPr>
            <a:xfrm>
              <a:off x="245281" y="1640574"/>
              <a:ext cx="1562202" cy="869696"/>
              <a:chOff x="423081" y="3170201"/>
              <a:chExt cx="1562202" cy="869696"/>
            </a:xfrm>
          </p:grpSpPr>
          <p:grpSp>
            <p:nvGrpSpPr>
              <p:cNvPr id="199" name="Google Shape;199;p4"/>
              <p:cNvGrpSpPr/>
              <p:nvPr/>
            </p:nvGrpSpPr>
            <p:grpSpPr>
              <a:xfrm>
                <a:off x="423081" y="3275463"/>
                <a:ext cx="1562202" cy="764434"/>
                <a:chOff x="423081" y="3275463"/>
                <a:chExt cx="1562202" cy="764434"/>
              </a:xfrm>
            </p:grpSpPr>
            <p:sp>
              <p:nvSpPr>
                <p:cNvPr id="200" name="Google Shape;200;p4"/>
                <p:cNvSpPr/>
                <p:nvPr/>
              </p:nvSpPr>
              <p:spPr>
                <a:xfrm>
                  <a:off x="423081" y="3275463"/>
                  <a:ext cx="1562202" cy="764434"/>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22/05</a:t>
                  </a:r>
                  <a:endParaRPr sz="2000" b="1" dirty="0">
                    <a:solidFill>
                      <a:srgbClr val="0070C0"/>
                    </a:solidFill>
                    <a:latin typeface="Calibri"/>
                    <a:ea typeface="Calibri"/>
                    <a:cs typeface="Calibri"/>
                    <a:sym typeface="Calibri"/>
                  </a:endParaRPr>
                </a:p>
              </p:txBody>
            </p:sp>
            <p:sp>
              <p:nvSpPr>
                <p:cNvPr id="201" name="Google Shape;201;p4"/>
                <p:cNvSpPr/>
                <p:nvPr/>
              </p:nvSpPr>
              <p:spPr>
                <a:xfrm>
                  <a:off x="423081" y="3275463"/>
                  <a:ext cx="914400" cy="202441"/>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02" name="Google Shape;202;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03" name="Google Shape;203;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nvGrpSpPr>
            <p:cNvPr id="205" name="Google Shape;205;p4"/>
            <p:cNvGrpSpPr/>
            <p:nvPr/>
          </p:nvGrpSpPr>
          <p:grpSpPr>
            <a:xfrm>
              <a:off x="245280" y="3312877"/>
              <a:ext cx="1555439" cy="869696"/>
              <a:chOff x="423080" y="3170201"/>
              <a:chExt cx="1555439" cy="869696"/>
            </a:xfrm>
          </p:grpSpPr>
          <p:grpSp>
            <p:nvGrpSpPr>
              <p:cNvPr id="206" name="Google Shape;206;p4"/>
              <p:cNvGrpSpPr/>
              <p:nvPr/>
            </p:nvGrpSpPr>
            <p:grpSpPr>
              <a:xfrm>
                <a:off x="423080" y="3275463"/>
                <a:ext cx="1555439" cy="764434"/>
                <a:chOff x="423080" y="3275463"/>
                <a:chExt cx="1555439" cy="764434"/>
              </a:xfrm>
            </p:grpSpPr>
            <p:sp>
              <p:nvSpPr>
                <p:cNvPr id="207" name="Google Shape;207;p4"/>
                <p:cNvSpPr/>
                <p:nvPr/>
              </p:nvSpPr>
              <p:spPr>
                <a:xfrm>
                  <a:off x="423080" y="3275463"/>
                  <a:ext cx="1555439" cy="764434"/>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4/7</a:t>
                  </a:r>
                  <a:endParaRPr sz="2000" b="1" dirty="0">
                    <a:solidFill>
                      <a:srgbClr val="0070C0"/>
                    </a:solidFill>
                    <a:latin typeface="Calibri"/>
                    <a:ea typeface="Calibri"/>
                    <a:cs typeface="Calibri"/>
                    <a:sym typeface="Calibri"/>
                  </a:endParaRPr>
                </a:p>
              </p:txBody>
            </p:sp>
            <p:sp>
              <p:nvSpPr>
                <p:cNvPr id="208" name="Google Shape;208;p4"/>
                <p:cNvSpPr/>
                <p:nvPr/>
              </p:nvSpPr>
              <p:spPr>
                <a:xfrm>
                  <a:off x="423081" y="3275463"/>
                  <a:ext cx="914400" cy="202441"/>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09" name="Google Shape;209;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10" name="Google Shape;210;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nvGrpSpPr>
            <p:cNvPr id="211" name="Google Shape;211;p4"/>
            <p:cNvGrpSpPr/>
            <p:nvPr/>
          </p:nvGrpSpPr>
          <p:grpSpPr>
            <a:xfrm>
              <a:off x="245280" y="5003227"/>
              <a:ext cx="1466668" cy="946426"/>
              <a:chOff x="423080" y="3093471"/>
              <a:chExt cx="1466668" cy="946426"/>
            </a:xfrm>
          </p:grpSpPr>
          <p:grpSp>
            <p:nvGrpSpPr>
              <p:cNvPr id="212" name="Google Shape;212;p4"/>
              <p:cNvGrpSpPr/>
              <p:nvPr/>
            </p:nvGrpSpPr>
            <p:grpSpPr>
              <a:xfrm>
                <a:off x="423080" y="3093471"/>
                <a:ext cx="1466668" cy="946426"/>
                <a:chOff x="423080" y="3093471"/>
                <a:chExt cx="1466668" cy="946426"/>
              </a:xfrm>
            </p:grpSpPr>
            <p:sp>
              <p:nvSpPr>
                <p:cNvPr id="213" name="Google Shape;213;p4"/>
                <p:cNvSpPr/>
                <p:nvPr/>
              </p:nvSpPr>
              <p:spPr>
                <a:xfrm>
                  <a:off x="423080" y="3093471"/>
                  <a:ext cx="1466668" cy="946426"/>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CP d’</a:t>
                  </a:r>
                  <a:r>
                    <a:rPr lang="fr-FR" sz="2400" b="1" dirty="0" err="1">
                      <a:solidFill>
                        <a:srgbClr val="0070C0"/>
                      </a:solidFill>
                      <a:latin typeface="Calibri"/>
                      <a:ea typeface="Calibri"/>
                      <a:cs typeface="Calibri"/>
                      <a:sym typeface="Calibri"/>
                    </a:rPr>
                    <a:t>oct</a:t>
                  </a:r>
                  <a:endParaRPr sz="2400" b="1" dirty="0">
                    <a:solidFill>
                      <a:srgbClr val="0070C0"/>
                    </a:solidFill>
                    <a:latin typeface="Calibri"/>
                    <a:ea typeface="Calibri"/>
                    <a:cs typeface="Calibri"/>
                    <a:sym typeface="Calibri"/>
                  </a:endParaRPr>
                </a:p>
              </p:txBody>
            </p:sp>
            <p:sp>
              <p:nvSpPr>
                <p:cNvPr id="214" name="Google Shape;214;p4"/>
                <p:cNvSpPr/>
                <p:nvPr/>
              </p:nvSpPr>
              <p:spPr>
                <a:xfrm>
                  <a:off x="423081" y="3170201"/>
                  <a:ext cx="914400" cy="307703"/>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15" name="Google Shape;215;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16" name="Google Shape;216;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sp>
        <p:nvSpPr>
          <p:cNvPr id="6" name="ZoneTexte 5">
            <a:extLst>
              <a:ext uri="{FF2B5EF4-FFF2-40B4-BE49-F238E27FC236}">
                <a16:creationId xmlns:a16="http://schemas.microsoft.com/office/drawing/2014/main" id="{7F9E23DA-3DEF-0EFB-660E-B11EE06288B6}"/>
              </a:ext>
            </a:extLst>
          </p:cNvPr>
          <p:cNvSpPr txBox="1"/>
          <p:nvPr/>
        </p:nvSpPr>
        <p:spPr>
          <a:xfrm>
            <a:off x="4417546" y="1473632"/>
            <a:ext cx="4234130" cy="764889"/>
          </a:xfrm>
          <a:prstGeom prst="rect">
            <a:avLst/>
          </a:prstGeom>
          <a:noFill/>
        </p:spPr>
        <p:txBody>
          <a:bodyPr wrap="square">
            <a:spAutoFit/>
          </a:bodyPr>
          <a:lstStyle/>
          <a:p>
            <a:pPr algn="ctr">
              <a:lnSpc>
                <a:spcPct val="115000"/>
              </a:lnSpc>
            </a:pPr>
            <a:r>
              <a:rPr lang="fr-FR" sz="2000" b="1" kern="0"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Date limite de réception des dossiers</a:t>
            </a:r>
            <a:r>
              <a:rPr lang="fr-FR" sz="2000" kern="0"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 </a:t>
            </a:r>
            <a:endParaRPr lang="fr-FR" sz="2000" kern="50" dirty="0">
              <a:solidFill>
                <a:srgbClr val="C00000"/>
              </a:solidFill>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9" name="ZoneTexte 8">
            <a:extLst>
              <a:ext uri="{FF2B5EF4-FFF2-40B4-BE49-F238E27FC236}">
                <a16:creationId xmlns:a16="http://schemas.microsoft.com/office/drawing/2014/main" id="{43F02A8D-616F-CC51-4672-0A88A9D2B479}"/>
              </a:ext>
            </a:extLst>
          </p:cNvPr>
          <p:cNvSpPr txBox="1"/>
          <p:nvPr/>
        </p:nvSpPr>
        <p:spPr>
          <a:xfrm>
            <a:off x="4474795" y="3269858"/>
            <a:ext cx="3556841" cy="764889"/>
          </a:xfrm>
          <a:prstGeom prst="rect">
            <a:avLst/>
          </a:prstGeom>
          <a:noFill/>
        </p:spPr>
        <p:txBody>
          <a:bodyPr wrap="square">
            <a:spAutoFit/>
          </a:bodyPr>
          <a:lstStyle/>
          <a:p>
            <a:pPr algn="ctr">
              <a:lnSpc>
                <a:spcPct val="115000"/>
              </a:lnSpc>
            </a:pPr>
            <a:r>
              <a:rPr lang="fr-FR" sz="2000" b="1" kern="0" dirty="0">
                <a:solidFill>
                  <a:srgbClr val="C00000"/>
                </a:solidFill>
                <a:effectLst/>
                <a:latin typeface="Verdana" panose="020B0604030504040204" pitchFamily="34" charset="0"/>
                <a:ea typeface="Times New Roman" panose="02020603050405020304" pitchFamily="18" charset="0"/>
                <a:cs typeface="Arial" panose="020B0604020202020204" pitchFamily="34" charset="0"/>
              </a:rPr>
              <a:t>Jury régional de sélection </a:t>
            </a:r>
            <a:endParaRPr lang="fr-FR" sz="2000" kern="50" dirty="0">
              <a:solidFill>
                <a:srgbClr val="C00000"/>
              </a:solidFill>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10" name="ZoneTexte 9">
            <a:extLst>
              <a:ext uri="{FF2B5EF4-FFF2-40B4-BE49-F238E27FC236}">
                <a16:creationId xmlns:a16="http://schemas.microsoft.com/office/drawing/2014/main" id="{243F0A0C-C46B-EE93-C9B4-18CFC9623DC9}"/>
              </a:ext>
            </a:extLst>
          </p:cNvPr>
          <p:cNvSpPr txBox="1"/>
          <p:nvPr/>
        </p:nvSpPr>
        <p:spPr>
          <a:xfrm>
            <a:off x="4942243" y="4967353"/>
            <a:ext cx="2495506" cy="400110"/>
          </a:xfrm>
          <a:prstGeom prst="rect">
            <a:avLst/>
          </a:prstGeom>
          <a:noFill/>
        </p:spPr>
        <p:txBody>
          <a:bodyPr wrap="square" rtlCol="0">
            <a:spAutoFit/>
          </a:bodyPr>
          <a:lstStyle/>
          <a:p>
            <a:r>
              <a:rPr lang="fr-FR" sz="2000" b="1" dirty="0">
                <a:solidFill>
                  <a:srgbClr val="C00000"/>
                </a:solidFill>
                <a:latin typeface="Verdana" panose="020B0604030504040204" pitchFamily="34" charset="0"/>
                <a:ea typeface="Verdana" panose="020B0604030504040204" pitchFamily="34" charset="0"/>
              </a:rPr>
              <a:t>Passage en CP </a:t>
            </a:r>
          </a:p>
        </p:txBody>
      </p:sp>
      <p:sp>
        <p:nvSpPr>
          <p:cNvPr id="12" name="Bulle narrative : rectangle 11">
            <a:extLst>
              <a:ext uri="{FF2B5EF4-FFF2-40B4-BE49-F238E27FC236}">
                <a16:creationId xmlns:a16="http://schemas.microsoft.com/office/drawing/2014/main" id="{4927A88C-42D7-3495-39DC-2DEC389511BA}"/>
              </a:ext>
            </a:extLst>
          </p:cNvPr>
          <p:cNvSpPr/>
          <p:nvPr/>
        </p:nvSpPr>
        <p:spPr>
          <a:xfrm>
            <a:off x="2452878" y="1540176"/>
            <a:ext cx="1725722" cy="58598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Etape 1 </a:t>
            </a:r>
          </a:p>
        </p:txBody>
      </p:sp>
      <p:sp>
        <p:nvSpPr>
          <p:cNvPr id="13" name="Bulle narrative : rectangle 12">
            <a:extLst>
              <a:ext uri="{FF2B5EF4-FFF2-40B4-BE49-F238E27FC236}">
                <a16:creationId xmlns:a16="http://schemas.microsoft.com/office/drawing/2014/main" id="{667435ED-BBD2-617B-79A3-5B28A266C491}"/>
              </a:ext>
            </a:extLst>
          </p:cNvPr>
          <p:cNvSpPr/>
          <p:nvPr/>
        </p:nvSpPr>
        <p:spPr>
          <a:xfrm>
            <a:off x="2354396" y="3283857"/>
            <a:ext cx="1824204" cy="58598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Etape 2 </a:t>
            </a:r>
          </a:p>
        </p:txBody>
      </p:sp>
      <p:sp>
        <p:nvSpPr>
          <p:cNvPr id="14" name="Bulle narrative : rectangle 13">
            <a:extLst>
              <a:ext uri="{FF2B5EF4-FFF2-40B4-BE49-F238E27FC236}">
                <a16:creationId xmlns:a16="http://schemas.microsoft.com/office/drawing/2014/main" id="{A2E8D961-B155-4E28-EA9E-ACDCB2D00738}"/>
              </a:ext>
            </a:extLst>
          </p:cNvPr>
          <p:cNvSpPr/>
          <p:nvPr/>
        </p:nvSpPr>
        <p:spPr>
          <a:xfrm>
            <a:off x="2274303" y="4874415"/>
            <a:ext cx="1927457" cy="585987"/>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Etape 3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64491" y="156195"/>
            <a:ext cx="7772400" cy="841332"/>
          </a:xfrm>
        </p:spPr>
        <p:txBody>
          <a:bodyPr/>
          <a:lstStyle/>
          <a:p>
            <a:pPr>
              <a:buClr>
                <a:srgbClr val="FF0000"/>
              </a:buClr>
              <a:buSzPts val="3200"/>
            </a:pPr>
            <a:r>
              <a:rPr lang="fr-FR" sz="3200" b="1" dirty="0">
                <a:solidFill>
                  <a:srgbClr val="FF0000"/>
                </a:solidFill>
              </a:rPr>
              <a:t>DOSSIER A REMETTRE</a:t>
            </a:r>
          </a:p>
        </p:txBody>
      </p:sp>
      <p:sp>
        <p:nvSpPr>
          <p:cNvPr id="6" name="ZoneTexte 5">
            <a:extLst>
              <a:ext uri="{FF2B5EF4-FFF2-40B4-BE49-F238E27FC236}">
                <a16:creationId xmlns:a16="http://schemas.microsoft.com/office/drawing/2014/main" id="{F27FB9C9-45A9-3847-C046-1BA5B78DA599}"/>
              </a:ext>
            </a:extLst>
          </p:cNvPr>
          <p:cNvSpPr txBox="1"/>
          <p:nvPr/>
        </p:nvSpPr>
        <p:spPr>
          <a:xfrm>
            <a:off x="808182" y="1690255"/>
            <a:ext cx="7527636" cy="4311437"/>
          </a:xfrm>
          <a:prstGeom prst="rect">
            <a:avLst/>
          </a:prstGeom>
          <a:noFill/>
          <a:ln w="38100">
            <a:solidFill>
              <a:srgbClr val="00B0F0"/>
            </a:solidFill>
          </a:ln>
        </p:spPr>
        <p:txBody>
          <a:bodyPr wrap="square">
            <a:spAutoFit/>
          </a:bodyPr>
          <a:lstStyle/>
          <a:p>
            <a:pPr marL="342900" lvl="0" indent="-342900" algn="just">
              <a:lnSpc>
                <a:spcPct val="115000"/>
              </a:lnSpc>
              <a:buFont typeface="Wingdings" panose="05000000000000000000" pitchFamily="2" charset="2"/>
              <a:buChar char="q"/>
            </a:pPr>
            <a:r>
              <a:rPr lang="fr-FR" sz="1600" kern="0" dirty="0">
                <a:effectLst/>
                <a:latin typeface="Verdana" panose="020B0604030504040204" pitchFamily="34" charset="0"/>
                <a:ea typeface="Calibri" panose="020F0502020204030204" pitchFamily="34" charset="0"/>
                <a:cs typeface="Arial" panose="020B0604020202020204" pitchFamily="34" charset="0"/>
              </a:rPr>
              <a:t>Dossier de candidature dûment rempli avec ses quatre annexes</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sz="1600" kern="0" dirty="0">
                <a:effectLst/>
                <a:latin typeface="Verdana" panose="020B0604030504040204" pitchFamily="34" charset="0"/>
                <a:ea typeface="Calibri" panose="020F0502020204030204" pitchFamily="34" charset="0"/>
                <a:cs typeface="Arial" panose="020B0604020202020204" pitchFamily="34" charset="0"/>
              </a:rPr>
              <a:t>Relevé d'identité bancaire ou postal (doit correspondre au nom et à l’adresse de la fiche INSEE) </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sz="1600" kern="0" dirty="0">
                <a:effectLst/>
                <a:latin typeface="Verdana" panose="020B0604030504040204" pitchFamily="34" charset="0"/>
                <a:ea typeface="Calibri" panose="020F0502020204030204" pitchFamily="34" charset="0"/>
                <a:cs typeface="Arial" panose="020B0604020202020204" pitchFamily="34" charset="0"/>
              </a:rPr>
              <a:t>Preuve légale de l’existence de la structure : statuts de l’association, copie de la parution au Journal Officiel, extrait </a:t>
            </a:r>
            <a:r>
              <a:rPr lang="fr-FR" sz="1600" kern="0" dirty="0" err="1">
                <a:effectLst/>
                <a:latin typeface="Verdana" panose="020B0604030504040204" pitchFamily="34" charset="0"/>
                <a:ea typeface="Calibri" panose="020F0502020204030204" pitchFamily="34" charset="0"/>
                <a:cs typeface="Arial" panose="020B0604020202020204" pitchFamily="34" charset="0"/>
              </a:rPr>
              <a:t>Kbis</a:t>
            </a:r>
            <a:r>
              <a:rPr lang="fr-FR" sz="1600" kern="0" dirty="0">
                <a:effectLst/>
                <a:latin typeface="Verdana" panose="020B0604030504040204" pitchFamily="34" charset="0"/>
                <a:ea typeface="Calibri" panose="020F0502020204030204" pitchFamily="34" charset="0"/>
                <a:cs typeface="Arial" panose="020B0604020202020204" pitchFamily="34" charset="0"/>
              </a:rPr>
              <a:t> (pour les entreprises)  </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sz="1600" kern="50" dirty="0">
                <a:effectLst/>
                <a:latin typeface="Verdana" panose="020B0604030504040204" pitchFamily="34" charset="0"/>
                <a:ea typeface="Lucida Sans Unicode" panose="020B0602030504020204" pitchFamily="34" charset="0"/>
                <a:cs typeface="Arial" panose="020B0604020202020204" pitchFamily="34" charset="0"/>
              </a:rPr>
              <a:t>S’il y a lieu, le pouvoir habilitant le signataire à engager l’organisme demandeur (délégation de signature) </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sz="1600" kern="0" dirty="0">
                <a:effectLst/>
                <a:latin typeface="Verdana" panose="020B0604030504040204" pitchFamily="34" charset="0"/>
                <a:ea typeface="Calibri" panose="020F0502020204030204" pitchFamily="34" charset="0"/>
                <a:cs typeface="Arial" panose="020B0604020202020204" pitchFamily="34" charset="0"/>
              </a:rPr>
              <a:t>Rapport d’activités année N-1,</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marL="342900" lvl="0" indent="-342900" algn="just">
              <a:lnSpc>
                <a:spcPct val="115000"/>
              </a:lnSpc>
              <a:buFont typeface="Wingdings" panose="05000000000000000000" pitchFamily="2" charset="2"/>
              <a:buChar char="q"/>
            </a:pPr>
            <a:r>
              <a:rPr lang="fr-FR" sz="1600" kern="0" dirty="0">
                <a:solidFill>
                  <a:srgbClr val="000000"/>
                </a:solidFill>
                <a:effectLst/>
                <a:latin typeface="Verdana" panose="020B0604030504040204" pitchFamily="34" charset="0"/>
                <a:ea typeface="Calibri" panose="020F0502020204030204" pitchFamily="34" charset="0"/>
                <a:cs typeface="Arial" panose="020B0604020202020204" pitchFamily="34" charset="0"/>
              </a:rPr>
              <a:t>Comptes certifiés de l'exercice précédent (NB. Ils doivent contenir un bilan, un compte de résultat, et une annexe si l’association reçoit une ou plusieurs subventions en numéraire dont le montant global dépasse 153 000 €) </a:t>
            </a:r>
          </a:p>
          <a:p>
            <a:pPr marL="342900" lvl="0" indent="-342900" algn="just">
              <a:lnSpc>
                <a:spcPct val="115000"/>
              </a:lnSpc>
              <a:buFont typeface="Wingdings" panose="05000000000000000000" pitchFamily="2" charset="2"/>
              <a:buChar char="q"/>
            </a:pPr>
            <a:r>
              <a:rPr lang="fr-FR" sz="1600" dirty="0">
                <a:latin typeface="Verdana" panose="020B0604030504040204" pitchFamily="34" charset="0"/>
                <a:ea typeface="Lucida Sans Unicode" panose="020B0602030504020204" pitchFamily="34" charset="0"/>
                <a:cs typeface="Arial" panose="020B0604020202020204" pitchFamily="34" charset="0"/>
              </a:rPr>
              <a:t>Convention chef de file/partenaires (modèle) </a:t>
            </a: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a:p>
            <a:pPr algn="just">
              <a:lnSpc>
                <a:spcPct val="115000"/>
              </a:lnSpc>
            </a:pPr>
            <a:endParaRPr lang="fr-FR" sz="1600" kern="50" dirty="0">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8" name="ZoneTexte 7">
            <a:extLst>
              <a:ext uri="{FF2B5EF4-FFF2-40B4-BE49-F238E27FC236}">
                <a16:creationId xmlns:a16="http://schemas.microsoft.com/office/drawing/2014/main" id="{15265C37-3CD3-4004-0AD8-5F715D5AE907}"/>
              </a:ext>
            </a:extLst>
          </p:cNvPr>
          <p:cNvSpPr txBox="1"/>
          <p:nvPr/>
        </p:nvSpPr>
        <p:spPr>
          <a:xfrm>
            <a:off x="725055" y="5969880"/>
            <a:ext cx="7693890" cy="523220"/>
          </a:xfrm>
          <a:prstGeom prst="rect">
            <a:avLst/>
          </a:prstGeom>
          <a:noFill/>
        </p:spPr>
        <p:txBody>
          <a:bodyPr wrap="square">
            <a:spAutoFit/>
          </a:bodyPr>
          <a:lstStyle/>
          <a:p>
            <a:pPr algn="ctr"/>
            <a:r>
              <a:rPr lang="fr-FR" sz="1400" kern="50" dirty="0">
                <a:solidFill>
                  <a:srgbClr val="C00000"/>
                </a:solidFill>
                <a:effectLst/>
                <a:latin typeface="Verdana" panose="020B0604030504040204" pitchFamily="34" charset="0"/>
                <a:ea typeface="Lucida Sans Unicode" panose="020B0602030504020204" pitchFamily="34" charset="0"/>
                <a:cs typeface="Arial" panose="020B0604020202020204" pitchFamily="34" charset="0"/>
              </a:rPr>
              <a:t>NB. Si le candidat a recours à des prestataires extérieurs, les devis relatifs aux différents postes de projets (dépenses de fonctionnement externalisées)</a:t>
            </a:r>
            <a:endParaRPr lang="fr-FR" dirty="0">
              <a:solidFill>
                <a:srgbClr val="C00000"/>
              </a:solidFill>
            </a:endParaRPr>
          </a:p>
        </p:txBody>
      </p:sp>
      <p:pic>
        <p:nvPicPr>
          <p:cNvPr id="8194" name="Picture 2" descr="Icônes dossier à télécharger gratuitement - Icône.com">
            <a:extLst>
              <a:ext uri="{FF2B5EF4-FFF2-40B4-BE49-F238E27FC236}">
                <a16:creationId xmlns:a16="http://schemas.microsoft.com/office/drawing/2014/main" id="{89FD71B9-4485-CD0F-7C18-6A3BFC707A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6726" y="-69273"/>
            <a:ext cx="1704109" cy="1759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543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80A6F7A-C5F3-0E2A-F8FC-654372088859}"/>
              </a:ext>
            </a:extLst>
          </p:cNvPr>
          <p:cNvSpPr txBox="1"/>
          <p:nvPr/>
        </p:nvSpPr>
        <p:spPr>
          <a:xfrm>
            <a:off x="2913368" y="4070813"/>
            <a:ext cx="6141856" cy="830997"/>
          </a:xfrm>
          <a:prstGeom prst="rect">
            <a:avLst/>
          </a:prstGeom>
          <a:noFill/>
          <a:ln>
            <a:solidFill>
              <a:srgbClr val="00B0F0"/>
            </a:solidFill>
          </a:ln>
        </p:spPr>
        <p:txBody>
          <a:bodyPr wrap="square">
            <a:spAutoFit/>
          </a:bodyPr>
          <a:lstStyle/>
          <a:p>
            <a:pPr algn="ctr"/>
            <a:r>
              <a:rPr lang="fr-FR" sz="1600" b="1" kern="50" dirty="0">
                <a:solidFill>
                  <a:srgbClr val="0070C0"/>
                </a:solidFill>
                <a:latin typeface="Verdana" panose="020B0604030504040204" pitchFamily="34" charset="0"/>
                <a:cs typeface="Arial" panose="020B0604020202020204" pitchFamily="34" charset="0"/>
                <a:sym typeface="Calibri"/>
              </a:rPr>
              <a:t>Service Relation aux Usagers</a:t>
            </a:r>
          </a:p>
          <a:p>
            <a:pPr algn="ctr"/>
            <a:r>
              <a:rPr lang="fr-FR" sz="1600" b="1" kern="50" dirty="0">
                <a:solidFill>
                  <a:srgbClr val="0070C0"/>
                </a:solidFill>
                <a:latin typeface="Verdana" panose="020B0604030504040204" pitchFamily="34" charset="0"/>
                <a:cs typeface="Arial" panose="020B0604020202020204" pitchFamily="34" charset="0"/>
                <a:sym typeface="Calibri"/>
              </a:rPr>
              <a:t>05 49 38 49 38</a:t>
            </a:r>
          </a:p>
          <a:p>
            <a:pPr algn="ctr"/>
            <a:r>
              <a:rPr lang="fr-FR" sz="1600" b="1" kern="50" dirty="0">
                <a:solidFill>
                  <a:srgbClr val="0070C0"/>
                </a:solidFill>
                <a:latin typeface="Verdana" panose="020B0604030504040204" pitchFamily="34" charset="0"/>
                <a:cs typeface="Arial" panose="020B0604020202020204" pitchFamily="34" charset="0"/>
                <a:sym typeface="Calibri"/>
              </a:rPr>
              <a:t>Du lundi au vendredi de 9h à 18h sans interruption</a:t>
            </a:r>
          </a:p>
        </p:txBody>
      </p:sp>
      <p:sp>
        <p:nvSpPr>
          <p:cNvPr id="6" name="ZoneTexte 5">
            <a:extLst>
              <a:ext uri="{FF2B5EF4-FFF2-40B4-BE49-F238E27FC236}">
                <a16:creationId xmlns:a16="http://schemas.microsoft.com/office/drawing/2014/main" id="{564192C5-E9CF-B7C1-A3CB-4FA973B78149}"/>
              </a:ext>
            </a:extLst>
          </p:cNvPr>
          <p:cNvSpPr txBox="1"/>
          <p:nvPr/>
        </p:nvSpPr>
        <p:spPr>
          <a:xfrm>
            <a:off x="150362" y="2022632"/>
            <a:ext cx="2254928" cy="584775"/>
          </a:xfrm>
          <a:prstGeom prst="rect">
            <a:avLst/>
          </a:prstGeom>
          <a:noFill/>
          <a:ln>
            <a:solidFill>
              <a:srgbClr val="00B0F0"/>
            </a:solidFill>
          </a:ln>
        </p:spPr>
        <p:txBody>
          <a:bodyPr wrap="square">
            <a:spAutoFit/>
          </a:bodyPr>
          <a:lstStyle/>
          <a:p>
            <a:pPr algn="ctr"/>
            <a:r>
              <a:rPr lang="fr-FR" sz="1600" b="1" kern="50" dirty="0">
                <a:solidFill>
                  <a:srgbClr val="0070C0"/>
                </a:solidFill>
                <a:latin typeface="Verdana" panose="020B0604030504040204" pitchFamily="34" charset="0"/>
                <a:cs typeface="Arial" panose="020B0604020202020204" pitchFamily="34" charset="0"/>
              </a:rPr>
              <a:t>Dispositif </a:t>
            </a:r>
          </a:p>
          <a:p>
            <a:pPr algn="ctr"/>
            <a:r>
              <a:rPr lang="fr-FR" sz="1600" b="1" kern="50" dirty="0">
                <a:solidFill>
                  <a:srgbClr val="0070C0"/>
                </a:solidFill>
                <a:latin typeface="Verdana" panose="020B0604030504040204" pitchFamily="34" charset="0"/>
                <a:cs typeface="Arial" panose="020B0604020202020204" pitchFamily="34" charset="0"/>
              </a:rPr>
              <a:t>en ligne </a:t>
            </a:r>
          </a:p>
        </p:txBody>
      </p:sp>
      <p:sp>
        <p:nvSpPr>
          <p:cNvPr id="9" name="ZoneTexte 8">
            <a:extLst>
              <a:ext uri="{FF2B5EF4-FFF2-40B4-BE49-F238E27FC236}">
                <a16:creationId xmlns:a16="http://schemas.microsoft.com/office/drawing/2014/main" id="{388DDD1C-F0E0-C7FE-1764-79A258BBBBAE}"/>
              </a:ext>
            </a:extLst>
          </p:cNvPr>
          <p:cNvSpPr txBox="1"/>
          <p:nvPr/>
        </p:nvSpPr>
        <p:spPr>
          <a:xfrm>
            <a:off x="3204957" y="5917499"/>
            <a:ext cx="5363368" cy="338554"/>
          </a:xfrm>
          <a:prstGeom prst="rect">
            <a:avLst/>
          </a:prstGeom>
          <a:noFill/>
        </p:spPr>
        <p:txBody>
          <a:bodyPr wrap="square">
            <a:spAutoFit/>
          </a:bodyPr>
          <a:lstStyle/>
          <a:p>
            <a:r>
              <a:rPr lang="fr-FR" sz="1600" b="1" u="sng" kern="50" dirty="0">
                <a:solidFill>
                  <a:srgbClr val="FF0000"/>
                </a:solidFill>
                <a:effectLst/>
                <a:latin typeface="Verdana" panose="020B0604030504040204" pitchFamily="34" charset="0"/>
                <a:ea typeface="Lucida Sans Unicode" panose="020B0602030504020204" pitchFamily="34" charset="0"/>
                <a:cs typeface="Arial" panose="020B0604020202020204" pitchFamily="34" charset="0"/>
                <a:hlinkClick r:id="rId2"/>
              </a:rPr>
              <a:t>economie-circulaire@nouvelle-aquitaine.fr</a:t>
            </a:r>
            <a:endParaRPr lang="fr-FR" sz="1600" dirty="0"/>
          </a:p>
        </p:txBody>
      </p:sp>
      <p:sp>
        <p:nvSpPr>
          <p:cNvPr id="12" name="ZoneTexte 11">
            <a:extLst>
              <a:ext uri="{FF2B5EF4-FFF2-40B4-BE49-F238E27FC236}">
                <a16:creationId xmlns:a16="http://schemas.microsoft.com/office/drawing/2014/main" id="{B623F25F-B562-6BAB-D481-FFA08388DCFF}"/>
              </a:ext>
            </a:extLst>
          </p:cNvPr>
          <p:cNvSpPr txBox="1"/>
          <p:nvPr/>
        </p:nvSpPr>
        <p:spPr>
          <a:xfrm>
            <a:off x="250281" y="5917499"/>
            <a:ext cx="2055091" cy="338554"/>
          </a:xfrm>
          <a:prstGeom prst="rect">
            <a:avLst/>
          </a:prstGeom>
          <a:noFill/>
          <a:ln>
            <a:solidFill>
              <a:srgbClr val="00B0F0"/>
            </a:solidFill>
          </a:ln>
        </p:spPr>
        <p:txBody>
          <a:bodyPr wrap="square">
            <a:spAutoFit/>
          </a:bodyPr>
          <a:lstStyle/>
          <a:p>
            <a:pPr algn="ctr"/>
            <a:r>
              <a:rPr lang="fr-FR" sz="1600" b="1" kern="50" dirty="0">
                <a:solidFill>
                  <a:srgbClr val="0070C0"/>
                </a:solidFill>
                <a:latin typeface="Verdana" panose="020B0604030504040204" pitchFamily="34" charset="0"/>
                <a:cs typeface="Arial" panose="020B0604020202020204" pitchFamily="34" charset="0"/>
              </a:rPr>
              <a:t>Dépôt</a:t>
            </a:r>
          </a:p>
        </p:txBody>
      </p:sp>
      <p:sp>
        <p:nvSpPr>
          <p:cNvPr id="3" name="ZoneTexte 2">
            <a:extLst>
              <a:ext uri="{FF2B5EF4-FFF2-40B4-BE49-F238E27FC236}">
                <a16:creationId xmlns:a16="http://schemas.microsoft.com/office/drawing/2014/main" id="{DF6F080C-4864-B7A3-ED5F-8FF39168F2BB}"/>
              </a:ext>
            </a:extLst>
          </p:cNvPr>
          <p:cNvSpPr txBox="1"/>
          <p:nvPr/>
        </p:nvSpPr>
        <p:spPr>
          <a:xfrm>
            <a:off x="3600641" y="1717591"/>
            <a:ext cx="4859778" cy="1569660"/>
          </a:xfrm>
          <a:prstGeom prst="rect">
            <a:avLst/>
          </a:prstGeom>
          <a:noFill/>
          <a:ln>
            <a:solidFill>
              <a:schemeClr val="accent1"/>
            </a:solidFill>
          </a:ln>
        </p:spPr>
        <p:txBody>
          <a:bodyPr wrap="square">
            <a:spAutoFit/>
          </a:bodyPr>
          <a:lstStyle/>
          <a:p>
            <a:pPr algn="ctr"/>
            <a:r>
              <a:rPr lang="fr-FR" sz="1600" b="1" kern="50" dirty="0">
                <a:solidFill>
                  <a:srgbClr val="0070C0"/>
                </a:solidFill>
                <a:latin typeface="Verdana" panose="020B060403050404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https://les-aides.nouvelle-aquitaine.fr/</a:t>
            </a:r>
            <a:endParaRPr lang="fr-FR" sz="1600" b="1" kern="50" dirty="0">
              <a:solidFill>
                <a:srgbClr val="0070C0"/>
              </a:solidFill>
              <a:latin typeface="Verdana" panose="020B0604030504040204" pitchFamily="34" charset="0"/>
              <a:cs typeface="Arial" panose="020B0604020202020204" pitchFamily="34" charset="0"/>
            </a:endParaRPr>
          </a:p>
          <a:p>
            <a:pPr algn="ctr"/>
            <a:endParaRPr lang="fr-FR" sz="1600" b="1" kern="50" dirty="0">
              <a:solidFill>
                <a:srgbClr val="0070C0"/>
              </a:solidFill>
              <a:latin typeface="Verdana" panose="020B0604030504040204" pitchFamily="34" charset="0"/>
              <a:cs typeface="Arial" panose="020B0604020202020204" pitchFamily="34" charset="0"/>
            </a:endParaRPr>
          </a:p>
          <a:p>
            <a:pPr algn="ctr"/>
            <a:r>
              <a:rPr lang="fr-FR" sz="1600" b="1" kern="50" dirty="0">
                <a:solidFill>
                  <a:srgbClr val="0070C0"/>
                </a:solidFill>
                <a:latin typeface="Verdana" panose="020B0604030504040204" pitchFamily="34" charset="0"/>
                <a:cs typeface="Arial" panose="020B0604020202020204" pitchFamily="34" charset="0"/>
              </a:rPr>
              <a:t>transition-</a:t>
            </a:r>
            <a:r>
              <a:rPr lang="fr-FR" sz="1600" b="1" kern="50" dirty="0" err="1">
                <a:solidFill>
                  <a:srgbClr val="0070C0"/>
                </a:solidFill>
                <a:latin typeface="Verdana" panose="020B0604030504040204" pitchFamily="34" charset="0"/>
                <a:cs typeface="Arial" panose="020B0604020202020204" pitchFamily="34" charset="0"/>
              </a:rPr>
              <a:t>energetique</a:t>
            </a:r>
            <a:r>
              <a:rPr lang="fr-FR" sz="1600" b="1" kern="50" dirty="0">
                <a:solidFill>
                  <a:srgbClr val="0070C0"/>
                </a:solidFill>
                <a:latin typeface="Verdana" panose="020B0604030504040204" pitchFamily="34" charset="0"/>
                <a:cs typeface="Arial" panose="020B0604020202020204" pitchFamily="34" charset="0"/>
              </a:rPr>
              <a:t>-et-</a:t>
            </a:r>
            <a:r>
              <a:rPr lang="fr-FR" sz="1600" b="1" kern="50" dirty="0" err="1">
                <a:solidFill>
                  <a:srgbClr val="0070C0"/>
                </a:solidFill>
                <a:latin typeface="Verdana" panose="020B0604030504040204" pitchFamily="34" charset="0"/>
                <a:cs typeface="Arial" panose="020B0604020202020204" pitchFamily="34" charset="0"/>
              </a:rPr>
              <a:t>ecologique</a:t>
            </a:r>
            <a:r>
              <a:rPr lang="fr-FR" sz="1600" b="1" kern="50" dirty="0">
                <a:solidFill>
                  <a:srgbClr val="0070C0"/>
                </a:solidFill>
                <a:latin typeface="Verdana" panose="020B0604030504040204" pitchFamily="34" charset="0"/>
                <a:cs typeface="Arial" panose="020B0604020202020204" pitchFamily="34" charset="0"/>
              </a:rPr>
              <a:t>/</a:t>
            </a:r>
          </a:p>
          <a:p>
            <a:pPr algn="ctr"/>
            <a:endParaRPr lang="fr-FR" sz="1600" b="1" kern="50" dirty="0">
              <a:solidFill>
                <a:srgbClr val="0070C0"/>
              </a:solidFill>
              <a:latin typeface="Verdana" panose="020B0604030504040204" pitchFamily="34" charset="0"/>
              <a:cs typeface="Arial" panose="020B0604020202020204" pitchFamily="34" charset="0"/>
            </a:endParaRPr>
          </a:p>
          <a:p>
            <a:pPr algn="ctr"/>
            <a:r>
              <a:rPr lang="fr-FR" sz="1600" b="1" kern="50" dirty="0" err="1">
                <a:solidFill>
                  <a:srgbClr val="0070C0"/>
                </a:solidFill>
                <a:latin typeface="Verdana" panose="020B0604030504040204" pitchFamily="34" charset="0"/>
                <a:cs typeface="Arial" panose="020B0604020202020204" pitchFamily="34" charset="0"/>
              </a:rPr>
              <a:t>Zero</a:t>
            </a:r>
            <a:r>
              <a:rPr lang="fr-FR" sz="1600" b="1" kern="50" dirty="0">
                <a:solidFill>
                  <a:srgbClr val="0070C0"/>
                </a:solidFill>
                <a:latin typeface="Verdana" panose="020B0604030504040204" pitchFamily="34" charset="0"/>
                <a:cs typeface="Arial" panose="020B0604020202020204" pitchFamily="34" charset="0"/>
              </a:rPr>
              <a:t>-</a:t>
            </a:r>
            <a:r>
              <a:rPr lang="fr-FR" sz="1600" b="1" kern="50" dirty="0" err="1">
                <a:solidFill>
                  <a:srgbClr val="0070C0"/>
                </a:solidFill>
                <a:latin typeface="Verdana" panose="020B0604030504040204" pitchFamily="34" charset="0"/>
                <a:cs typeface="Arial" panose="020B0604020202020204" pitchFamily="34" charset="0"/>
              </a:rPr>
              <a:t>Déchet-en-Nouvelle-Aquitaine-passons-l’action</a:t>
            </a:r>
            <a:endParaRPr lang="fr-FR" sz="1600" b="1" kern="50" dirty="0">
              <a:solidFill>
                <a:srgbClr val="0070C0"/>
              </a:solidFill>
              <a:latin typeface="Verdana" panose="020B0604030504040204" pitchFamily="34" charset="0"/>
              <a:cs typeface="Arial" panose="020B0604020202020204" pitchFamily="34" charset="0"/>
            </a:endParaRPr>
          </a:p>
        </p:txBody>
      </p:sp>
      <p:sp>
        <p:nvSpPr>
          <p:cNvPr id="5" name="ZoneTexte 4">
            <a:extLst>
              <a:ext uri="{FF2B5EF4-FFF2-40B4-BE49-F238E27FC236}">
                <a16:creationId xmlns:a16="http://schemas.microsoft.com/office/drawing/2014/main" id="{3AB3CDE5-498B-F6A5-A9CE-F0414585E2ED}"/>
              </a:ext>
            </a:extLst>
          </p:cNvPr>
          <p:cNvSpPr txBox="1"/>
          <p:nvPr/>
        </p:nvSpPr>
        <p:spPr>
          <a:xfrm>
            <a:off x="241176" y="4250593"/>
            <a:ext cx="2254928" cy="584775"/>
          </a:xfrm>
          <a:prstGeom prst="rect">
            <a:avLst/>
          </a:prstGeom>
          <a:noFill/>
          <a:ln>
            <a:solidFill>
              <a:srgbClr val="00B0F0"/>
            </a:solidFill>
          </a:ln>
        </p:spPr>
        <p:txBody>
          <a:bodyPr wrap="square">
            <a:spAutoFit/>
          </a:bodyPr>
          <a:lstStyle/>
          <a:p>
            <a:pPr algn="ctr"/>
            <a:r>
              <a:rPr lang="fr-FR" sz="1600" b="1" kern="50" dirty="0">
                <a:solidFill>
                  <a:srgbClr val="0070C0"/>
                </a:solidFill>
                <a:latin typeface="Verdana" panose="020B0604030504040204" pitchFamily="34" charset="0"/>
                <a:cs typeface="Arial" panose="020B0604020202020204" pitchFamily="34" charset="0"/>
              </a:rPr>
              <a:t>Questions/ Interrogations </a:t>
            </a:r>
          </a:p>
        </p:txBody>
      </p:sp>
    </p:spTree>
    <p:extLst>
      <p:ext uri="{BB962C8B-B14F-4D97-AF65-F5344CB8AC3E}">
        <p14:creationId xmlns:p14="http://schemas.microsoft.com/office/powerpoint/2010/main" val="3581865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82600" y="4806898"/>
            <a:ext cx="7772400" cy="1183222"/>
          </a:xfrm>
        </p:spPr>
        <p:txBody>
          <a:bodyPr/>
          <a:lstStyle/>
          <a:p>
            <a:r>
              <a:rPr lang="fr-FR" i="1" dirty="0">
                <a:solidFill>
                  <a:srgbClr val="C00000"/>
                </a:solidFill>
              </a:rPr>
              <a:t>Merci </a:t>
            </a:r>
          </a:p>
        </p:txBody>
      </p:sp>
      <p:pic>
        <p:nvPicPr>
          <p:cNvPr id="4098" name="Picture 2" descr="Semaine Européenne de Réduction des Déchets - Qu'est ce que la SERD">
            <a:extLst>
              <a:ext uri="{FF2B5EF4-FFF2-40B4-BE49-F238E27FC236}">
                <a16:creationId xmlns:a16="http://schemas.microsoft.com/office/drawing/2014/main" id="{81C278DB-EE4F-4F67-9E1B-97AB02DEDB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1375" y="1459491"/>
            <a:ext cx="4514850" cy="2619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388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pic>
        <p:nvPicPr>
          <p:cNvPr id="173" name="Google Shape;173;p2"/>
          <p:cNvPicPr preferRelativeResize="0"/>
          <p:nvPr/>
        </p:nvPicPr>
        <p:blipFill rotWithShape="1">
          <a:blip r:embed="rId3">
            <a:alphaModFix/>
          </a:blip>
          <a:srcRect l="8445" t="16412" r="14938" b="33187"/>
          <a:stretch/>
        </p:blipFill>
        <p:spPr>
          <a:xfrm>
            <a:off x="3883763" y="2049044"/>
            <a:ext cx="1810328" cy="1728505"/>
          </a:xfrm>
          <a:prstGeom prst="rect">
            <a:avLst/>
          </a:prstGeom>
          <a:noFill/>
          <a:ln>
            <a:noFill/>
          </a:ln>
        </p:spPr>
      </p:pic>
      <p:sp>
        <p:nvSpPr>
          <p:cNvPr id="174" name="Google Shape;174;p2"/>
          <p:cNvSpPr txBox="1"/>
          <p:nvPr/>
        </p:nvSpPr>
        <p:spPr>
          <a:xfrm>
            <a:off x="2549236" y="125507"/>
            <a:ext cx="5914598" cy="1065758"/>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0000"/>
              </a:buClr>
              <a:buSzPts val="4400"/>
              <a:buFont typeface="Calibri"/>
              <a:buNone/>
            </a:pPr>
            <a:r>
              <a:rPr lang="fr-FR" sz="4400" b="1" i="0" u="none" strike="noStrike" cap="none" dirty="0">
                <a:solidFill>
                  <a:srgbClr val="FF0000"/>
                </a:solidFill>
                <a:latin typeface="Calibri"/>
                <a:ea typeface="Calibri"/>
                <a:cs typeface="Calibri"/>
                <a:sym typeface="Calibri"/>
              </a:rPr>
              <a:t>L’ambition Régionale</a:t>
            </a:r>
            <a:endParaRPr sz="4400" b="1" i="0" u="none" strike="noStrike" cap="none" dirty="0">
              <a:solidFill>
                <a:srgbClr val="FF0000"/>
              </a:solidFill>
              <a:latin typeface="Calibri"/>
              <a:ea typeface="Calibri"/>
              <a:cs typeface="Calibri"/>
              <a:sym typeface="Calibri"/>
            </a:endParaRPr>
          </a:p>
        </p:txBody>
      </p:sp>
      <p:sp>
        <p:nvSpPr>
          <p:cNvPr id="177" name="Google Shape;177;p2"/>
          <p:cNvSpPr txBox="1"/>
          <p:nvPr/>
        </p:nvSpPr>
        <p:spPr>
          <a:xfrm>
            <a:off x="609080" y="1435509"/>
            <a:ext cx="8377901" cy="369291"/>
          </a:xfrm>
          <a:prstGeom prst="rect">
            <a:avLst/>
          </a:prstGeom>
          <a:noFill/>
          <a:ln w="38100">
            <a:solidFill>
              <a:srgbClr val="C00000"/>
            </a:solid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kern="50" dirty="0">
                <a:latin typeface="Verdana" panose="020B0604030504040204" pitchFamily="34" charset="0"/>
                <a:ea typeface="Lucida Sans Unicode" panose="020B0602030504020204" pitchFamily="34" charset="0"/>
                <a:cs typeface="Arial" panose="020B0604020202020204" pitchFamily="34" charset="0"/>
              </a:rPr>
              <a:t>P</a:t>
            </a:r>
            <a:r>
              <a:rPr lang="fr-FR" sz="1800" kern="50" dirty="0">
                <a:solidFill>
                  <a:srgbClr val="000000"/>
                </a:solidFill>
                <a:effectLst/>
                <a:latin typeface="Verdana" panose="020B0604030504040204" pitchFamily="34" charset="0"/>
                <a:ea typeface="Lucida Sans Unicode" panose="020B0602030504020204" pitchFamily="34" charset="0"/>
                <a:cs typeface="Arial" panose="020B0604020202020204" pitchFamily="34" charset="0"/>
              </a:rPr>
              <a:t>olitique d’animation et d’accompagnement des parties prenantes</a:t>
            </a:r>
            <a:endParaRPr sz="1800" b="1" dirty="0">
              <a:solidFill>
                <a:srgbClr val="FF0000"/>
              </a:solidFill>
              <a:latin typeface="Calibri"/>
              <a:ea typeface="Calibri"/>
              <a:cs typeface="Calibri"/>
              <a:sym typeface="Calibri"/>
            </a:endParaRPr>
          </a:p>
        </p:txBody>
      </p:sp>
      <p:pic>
        <p:nvPicPr>
          <p:cNvPr id="2050" name="Picture 2" descr="Résultat de recherche d'images pour &quot;sraddet nouvelle aquitaine&quot;">
            <a:extLst>
              <a:ext uri="{FF2B5EF4-FFF2-40B4-BE49-F238E27FC236}">
                <a16:creationId xmlns:a16="http://schemas.microsoft.com/office/drawing/2014/main" id="{2043A04C-3C57-B356-A806-527E69BE292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439" y="2049044"/>
            <a:ext cx="2219325" cy="15240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alaméo - SRDEII 2022-2028">
            <a:extLst>
              <a:ext uri="{FF2B5EF4-FFF2-40B4-BE49-F238E27FC236}">
                <a16:creationId xmlns:a16="http://schemas.microsoft.com/office/drawing/2014/main" id="{8C36D6C5-D0C0-DD1D-EAEB-D2A53CA288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237" y="2049045"/>
            <a:ext cx="1790700" cy="25431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2800B02-BAD5-8154-C317-2E4DEEE25FBF}"/>
              </a:ext>
            </a:extLst>
          </p:cNvPr>
          <p:cNvSpPr/>
          <p:nvPr/>
        </p:nvSpPr>
        <p:spPr>
          <a:xfrm>
            <a:off x="170977" y="3782736"/>
            <a:ext cx="3278933" cy="104936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FR" b="1" kern="50" dirty="0">
              <a:solidFill>
                <a:srgbClr val="000000"/>
              </a:solidFill>
              <a:effectLst/>
              <a:latin typeface="Verdana" panose="020B0604030504040204" pitchFamily="34" charset="0"/>
              <a:ea typeface="Lucida Sans Unicode" panose="020B0602030504020204" pitchFamily="34" charset="0"/>
              <a:cs typeface="Calibri" panose="020F0502020204030204" pitchFamily="34" charset="0"/>
            </a:endParaRPr>
          </a:p>
          <a:p>
            <a:pPr algn="ctr"/>
            <a:r>
              <a:rPr lang="fr-FR" b="1" kern="50" dirty="0">
                <a:solidFill>
                  <a:srgbClr val="000000"/>
                </a:solidFill>
                <a:effectLst/>
                <a:latin typeface="Verdana" panose="020B0604030504040204" pitchFamily="34" charset="0"/>
                <a:ea typeface="Lucida Sans Unicode" panose="020B0602030504020204" pitchFamily="34" charset="0"/>
                <a:cs typeface="Calibri" panose="020F0502020204030204" pitchFamily="34" charset="0"/>
              </a:rPr>
              <a:t>Volet déchets du « SRADDET »</a:t>
            </a:r>
            <a:r>
              <a:rPr lang="fr-FR" b="1" kern="50" dirty="0">
                <a:effectLst/>
                <a:latin typeface="Verdana" panose="020B0604030504040204" pitchFamily="34" charset="0"/>
                <a:ea typeface="Lucida Sans Unicode" panose="020B0602030504020204" pitchFamily="34" charset="0"/>
                <a:cs typeface="Calibri" panose="020F0502020204030204" pitchFamily="34" charset="0"/>
              </a:rPr>
              <a:t> et sa feuille de route « Animation » </a:t>
            </a:r>
          </a:p>
          <a:p>
            <a:pPr algn="ctr"/>
            <a:r>
              <a:rPr lang="fr-FR" b="1" kern="50" dirty="0">
                <a:effectLst/>
                <a:latin typeface="Verdana" panose="020B0604030504040204" pitchFamily="34" charset="0"/>
                <a:ea typeface="Lucida Sans Unicode" panose="020B0602030504020204" pitchFamily="34" charset="0"/>
                <a:cs typeface="Calibri" panose="020F0502020204030204" pitchFamily="34" charset="0"/>
              </a:rPr>
              <a:t>et ses 6 volets d’intervention  </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a:p>
            <a:pPr algn="ctr"/>
            <a:r>
              <a:rPr lang="fr-FR" sz="1800" kern="50" dirty="0">
                <a:solidFill>
                  <a:srgbClr val="000000"/>
                </a:solidFill>
                <a:effectLst/>
                <a:latin typeface="Verdana" panose="020B0604030504040204" pitchFamily="34" charset="0"/>
                <a:ea typeface="Lucida Sans Unicode" panose="020B0602030504020204" pitchFamily="34" charset="0"/>
                <a:cs typeface="Calibri" panose="020F0502020204030204" pitchFamily="34" charset="0"/>
              </a:rPr>
              <a:t> </a:t>
            </a:r>
            <a:endParaRPr lang="fr-FR" b="1" dirty="0"/>
          </a:p>
        </p:txBody>
      </p:sp>
      <p:sp>
        <p:nvSpPr>
          <p:cNvPr id="11" name="ZoneTexte 10">
            <a:extLst>
              <a:ext uri="{FF2B5EF4-FFF2-40B4-BE49-F238E27FC236}">
                <a16:creationId xmlns:a16="http://schemas.microsoft.com/office/drawing/2014/main" id="{1EAFF083-74C2-B071-BC75-49E9A7DB42EC}"/>
              </a:ext>
            </a:extLst>
          </p:cNvPr>
          <p:cNvSpPr txBox="1"/>
          <p:nvPr/>
        </p:nvSpPr>
        <p:spPr>
          <a:xfrm>
            <a:off x="6346344" y="4878606"/>
            <a:ext cx="2445361" cy="523220"/>
          </a:xfrm>
          <a:prstGeom prst="rect">
            <a:avLst/>
          </a:prstGeom>
          <a:noFill/>
          <a:ln w="38100">
            <a:solidFill>
              <a:schemeClr val="accent1">
                <a:lumMod val="75000"/>
              </a:schemeClr>
            </a:solidFill>
          </a:ln>
        </p:spPr>
        <p:txBody>
          <a:bodyPr wrap="square">
            <a:spAutoFit/>
          </a:bodyPr>
          <a:lstStyle/>
          <a:p>
            <a:pPr algn="ctr"/>
            <a:r>
              <a:rPr lang="fr-FR" b="1" i="0" dirty="0">
                <a:solidFill>
                  <a:schemeClr val="tx1"/>
                </a:solidFill>
                <a:effectLst/>
                <a:latin typeface="Verdana" panose="020B0604030504040204" pitchFamily="34" charset="0"/>
                <a:ea typeface="Verdana" panose="020B0604030504040204" pitchFamily="34" charset="0"/>
              </a:rPr>
              <a:t>Accélérer les transitions</a:t>
            </a:r>
          </a:p>
        </p:txBody>
      </p:sp>
      <p:sp>
        <p:nvSpPr>
          <p:cNvPr id="13" name="ZoneTexte 12">
            <a:extLst>
              <a:ext uri="{FF2B5EF4-FFF2-40B4-BE49-F238E27FC236}">
                <a16:creationId xmlns:a16="http://schemas.microsoft.com/office/drawing/2014/main" id="{570B2005-279B-EF24-5ECC-B10A1B78982E}"/>
              </a:ext>
            </a:extLst>
          </p:cNvPr>
          <p:cNvSpPr txBox="1"/>
          <p:nvPr/>
        </p:nvSpPr>
        <p:spPr>
          <a:xfrm>
            <a:off x="5842260" y="5821959"/>
            <a:ext cx="3144721" cy="954107"/>
          </a:xfrm>
          <a:prstGeom prst="rect">
            <a:avLst/>
          </a:prstGeom>
          <a:solidFill>
            <a:schemeClr val="accent1">
              <a:lumMod val="40000"/>
              <a:lumOff val="60000"/>
            </a:schemeClr>
          </a:solidFill>
          <a:ln>
            <a:solidFill>
              <a:schemeClr val="accent1">
                <a:lumMod val="75000"/>
              </a:schemeClr>
            </a:solidFill>
          </a:ln>
        </p:spPr>
        <p:txBody>
          <a:bodyPr wrap="square">
            <a:spAutoFit/>
          </a:bodyPr>
          <a:lstStyle/>
          <a:p>
            <a:pPr algn="ctr"/>
            <a:r>
              <a:rPr lang="fr-FR" b="1" dirty="0">
                <a:solidFill>
                  <a:schemeClr val="tx1"/>
                </a:solidFill>
                <a:latin typeface="Verdana" panose="020B0604030504040204" pitchFamily="34" charset="0"/>
                <a:ea typeface="Verdana" panose="020B0604030504040204" pitchFamily="34" charset="0"/>
              </a:rPr>
              <a:t>Développer </a:t>
            </a:r>
            <a:r>
              <a:rPr lang="fr-FR" b="1" i="0" dirty="0">
                <a:solidFill>
                  <a:schemeClr val="tx1"/>
                </a:solidFill>
                <a:effectLst/>
                <a:latin typeface="Verdana" panose="020B0604030504040204" pitchFamily="34" charset="0"/>
                <a:ea typeface="Verdana" panose="020B0604030504040204" pitchFamily="34" charset="0"/>
              </a:rPr>
              <a:t>l’économie circulaire</a:t>
            </a:r>
          </a:p>
          <a:p>
            <a:pPr algn="ctr"/>
            <a:r>
              <a:rPr lang="fr-FR" b="1" i="0" dirty="0">
                <a:solidFill>
                  <a:schemeClr val="tx1"/>
                </a:solidFill>
                <a:effectLst/>
                <a:latin typeface="Verdana" panose="020B0604030504040204" pitchFamily="34" charset="0"/>
                <a:ea typeface="Verdana" panose="020B0604030504040204" pitchFamily="34" charset="0"/>
              </a:rPr>
              <a:t>(réemploi, réutilisation, réparation et recyclage) </a:t>
            </a:r>
            <a:endParaRPr lang="fr-FR" b="1" dirty="0">
              <a:solidFill>
                <a:schemeClr val="tx1"/>
              </a:solidFill>
              <a:latin typeface="Verdana" panose="020B0604030504040204" pitchFamily="34" charset="0"/>
              <a:ea typeface="Verdana" panose="020B0604030504040204" pitchFamily="34" charset="0"/>
            </a:endParaRPr>
          </a:p>
        </p:txBody>
      </p:sp>
      <p:sp>
        <p:nvSpPr>
          <p:cNvPr id="15" name="ZoneTexte 14">
            <a:extLst>
              <a:ext uri="{FF2B5EF4-FFF2-40B4-BE49-F238E27FC236}">
                <a16:creationId xmlns:a16="http://schemas.microsoft.com/office/drawing/2014/main" id="{77496B2B-5656-2FF7-1373-75F33A037DA4}"/>
              </a:ext>
            </a:extLst>
          </p:cNvPr>
          <p:cNvSpPr txBox="1"/>
          <p:nvPr/>
        </p:nvSpPr>
        <p:spPr>
          <a:xfrm>
            <a:off x="3705657" y="4206473"/>
            <a:ext cx="2288519" cy="1384995"/>
          </a:xfrm>
          <a:prstGeom prst="rect">
            <a:avLst/>
          </a:prstGeom>
          <a:noFill/>
          <a:ln w="38100">
            <a:solidFill>
              <a:schemeClr val="accent1">
                <a:lumMod val="75000"/>
              </a:schemeClr>
            </a:solidFill>
          </a:ln>
        </p:spPr>
        <p:txBody>
          <a:bodyPr wrap="square">
            <a:spAutoFit/>
          </a:bodyPr>
          <a:lstStyle/>
          <a:p>
            <a:pPr algn="ctr"/>
            <a:r>
              <a:rPr lang="fr-FR" b="1" kern="50" dirty="0">
                <a:solidFill>
                  <a:schemeClr val="tx1"/>
                </a:solidFill>
                <a:latin typeface="Verdana" panose="020B0604030504040204" pitchFamily="34" charset="0"/>
                <a:ea typeface="Lucida Sans Unicode" panose="020B0602030504020204" pitchFamily="34" charset="0"/>
                <a:cs typeface="Arial" panose="020B0604020202020204" pitchFamily="34" charset="0"/>
              </a:rPr>
              <a:t>A</a:t>
            </a:r>
            <a:r>
              <a:rPr lang="fr-FR" sz="14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mbition 7 </a:t>
            </a:r>
          </a:p>
          <a:p>
            <a:pPr algn="ctr"/>
            <a:r>
              <a:rPr lang="fr-FR" sz="14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 Faire de la Nouvelle-Aquitaine, un territoire tendant vers le zéro déchet à 2030 »</a:t>
            </a:r>
            <a:endParaRPr lang="fr-FR" b="1" dirty="0">
              <a:solidFill>
                <a:schemeClr val="tx1"/>
              </a:solidFill>
            </a:endParaRPr>
          </a:p>
        </p:txBody>
      </p:sp>
      <p:sp>
        <p:nvSpPr>
          <p:cNvPr id="19" name="ZoneTexte 18">
            <a:extLst>
              <a:ext uri="{FF2B5EF4-FFF2-40B4-BE49-F238E27FC236}">
                <a16:creationId xmlns:a16="http://schemas.microsoft.com/office/drawing/2014/main" id="{477F4AB5-0753-9503-56AD-7A3EA66E181A}"/>
              </a:ext>
            </a:extLst>
          </p:cNvPr>
          <p:cNvSpPr txBox="1"/>
          <p:nvPr/>
        </p:nvSpPr>
        <p:spPr>
          <a:xfrm>
            <a:off x="170977" y="5414315"/>
            <a:ext cx="3278933" cy="954107"/>
          </a:xfrm>
          <a:prstGeom prst="rect">
            <a:avLst/>
          </a:prstGeom>
          <a:solidFill>
            <a:schemeClr val="accent1">
              <a:lumMod val="40000"/>
              <a:lumOff val="60000"/>
            </a:schemeClr>
          </a:solidFill>
          <a:ln w="28575">
            <a:solidFill>
              <a:schemeClr val="accent1">
                <a:lumMod val="75000"/>
              </a:schemeClr>
            </a:solidFill>
          </a:ln>
        </p:spPr>
        <p:txBody>
          <a:bodyPr wrap="square">
            <a:spAutoFit/>
          </a:bodyPr>
          <a:lstStyle/>
          <a:p>
            <a:pPr algn="ctr"/>
            <a:r>
              <a:rPr lang="fr-FR" sz="1400" b="1" kern="50" dirty="0">
                <a:effectLst/>
                <a:latin typeface="Verdana" panose="020B0604030504040204" pitchFamily="34" charset="0"/>
                <a:ea typeface="Lucida Sans Unicode" panose="020B0602030504020204" pitchFamily="34" charset="0"/>
                <a:cs typeface="Arial" panose="020B0604020202020204" pitchFamily="34" charset="0"/>
              </a:rPr>
              <a:t>Volet 6: La sensibilisation et l’accompagnement des parties prenantes au changement de comportement</a:t>
            </a:r>
            <a:endParaRPr lang="fr-FR" dirty="0"/>
          </a:p>
        </p:txBody>
      </p:sp>
      <p:sp>
        <p:nvSpPr>
          <p:cNvPr id="20" name="Flèche : bas 19">
            <a:extLst>
              <a:ext uri="{FF2B5EF4-FFF2-40B4-BE49-F238E27FC236}">
                <a16:creationId xmlns:a16="http://schemas.microsoft.com/office/drawing/2014/main" id="{442BDDB0-1993-34CC-D6E0-311E219377F1}"/>
              </a:ext>
            </a:extLst>
          </p:cNvPr>
          <p:cNvSpPr/>
          <p:nvPr/>
        </p:nvSpPr>
        <p:spPr>
          <a:xfrm>
            <a:off x="1690255" y="4932218"/>
            <a:ext cx="258618" cy="2616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F581BF96-924C-13F5-1221-2DA9F0BE6575}"/>
              </a:ext>
            </a:extLst>
          </p:cNvPr>
          <p:cNvSpPr/>
          <p:nvPr/>
        </p:nvSpPr>
        <p:spPr>
          <a:xfrm>
            <a:off x="7356587" y="5481087"/>
            <a:ext cx="263236" cy="2616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50386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2"/>
          <p:cNvSpPr txBox="1"/>
          <p:nvPr/>
        </p:nvSpPr>
        <p:spPr>
          <a:xfrm>
            <a:off x="1545863" y="614392"/>
            <a:ext cx="6383818"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0000"/>
              </a:buClr>
              <a:buSzPts val="4400"/>
              <a:buFont typeface="Calibri"/>
              <a:buNone/>
            </a:pPr>
            <a:r>
              <a:rPr lang="fr-FR" sz="4400" b="1" dirty="0">
                <a:solidFill>
                  <a:srgbClr val="FF0000"/>
                </a:solidFill>
                <a:latin typeface="Calibri"/>
                <a:ea typeface="Calibri"/>
                <a:cs typeface="Calibri"/>
                <a:sym typeface="Calibri"/>
              </a:rPr>
              <a:t>Deux types de candidats </a:t>
            </a:r>
            <a:endParaRPr sz="4400" b="1" i="0" u="none" strike="noStrike" cap="none" dirty="0">
              <a:solidFill>
                <a:srgbClr val="FF0000"/>
              </a:solidFill>
              <a:latin typeface="Calibri"/>
              <a:ea typeface="Calibri"/>
              <a:cs typeface="Calibri"/>
              <a:sym typeface="Calibri"/>
            </a:endParaRPr>
          </a:p>
        </p:txBody>
      </p:sp>
      <p:sp>
        <p:nvSpPr>
          <p:cNvPr id="4" name="Cercle : creux 3">
            <a:extLst>
              <a:ext uri="{FF2B5EF4-FFF2-40B4-BE49-F238E27FC236}">
                <a16:creationId xmlns:a16="http://schemas.microsoft.com/office/drawing/2014/main" id="{40620AC9-DBF0-9233-26EF-4FD071117BC7}"/>
              </a:ext>
            </a:extLst>
          </p:cNvPr>
          <p:cNvSpPr/>
          <p:nvPr/>
        </p:nvSpPr>
        <p:spPr>
          <a:xfrm>
            <a:off x="4824772" y="1792136"/>
            <a:ext cx="4319228" cy="308494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ZoneTexte 8">
            <a:extLst>
              <a:ext uri="{FF2B5EF4-FFF2-40B4-BE49-F238E27FC236}">
                <a16:creationId xmlns:a16="http://schemas.microsoft.com/office/drawing/2014/main" id="{D04B21AE-E8C0-4C89-48E4-53D51DB5C3A3}"/>
              </a:ext>
            </a:extLst>
          </p:cNvPr>
          <p:cNvSpPr txBox="1"/>
          <p:nvPr/>
        </p:nvSpPr>
        <p:spPr>
          <a:xfrm>
            <a:off x="5771981" y="3032726"/>
            <a:ext cx="2424809" cy="523220"/>
          </a:xfrm>
          <a:prstGeom prst="rect">
            <a:avLst/>
          </a:prstGeom>
          <a:noFill/>
        </p:spPr>
        <p:txBody>
          <a:bodyPr wrap="square">
            <a:spAutoFit/>
          </a:bodyPr>
          <a:lstStyle/>
          <a:p>
            <a:pPr algn="ctr"/>
            <a:r>
              <a:rPr lang="fr-FR" sz="1400" b="1" kern="50" dirty="0">
                <a:effectLst/>
                <a:latin typeface="Verdana" panose="020B0604030504040204" pitchFamily="34" charset="0"/>
                <a:ea typeface="Lucida Sans Unicode" panose="020B0602030504020204" pitchFamily="34" charset="0"/>
                <a:cs typeface="Arial" panose="020B0604020202020204" pitchFamily="34" charset="0"/>
              </a:rPr>
              <a:t>plusieurs associations environnementales </a:t>
            </a:r>
            <a:endParaRPr lang="fr-FR" b="1" dirty="0"/>
          </a:p>
        </p:txBody>
      </p:sp>
      <p:sp>
        <p:nvSpPr>
          <p:cNvPr id="12" name="Cercle : creux 11">
            <a:extLst>
              <a:ext uri="{FF2B5EF4-FFF2-40B4-BE49-F238E27FC236}">
                <a16:creationId xmlns:a16="http://schemas.microsoft.com/office/drawing/2014/main" id="{671A4938-2E44-97EC-650E-B1F29ADDE93C}"/>
              </a:ext>
            </a:extLst>
          </p:cNvPr>
          <p:cNvSpPr/>
          <p:nvPr/>
        </p:nvSpPr>
        <p:spPr>
          <a:xfrm>
            <a:off x="146816" y="1593126"/>
            <a:ext cx="4319228" cy="3084945"/>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ZoneTexte 13">
            <a:extLst>
              <a:ext uri="{FF2B5EF4-FFF2-40B4-BE49-F238E27FC236}">
                <a16:creationId xmlns:a16="http://schemas.microsoft.com/office/drawing/2014/main" id="{2BC5F930-5B04-0CA4-3473-8FA9201887A0}"/>
              </a:ext>
            </a:extLst>
          </p:cNvPr>
          <p:cNvSpPr txBox="1"/>
          <p:nvPr/>
        </p:nvSpPr>
        <p:spPr>
          <a:xfrm>
            <a:off x="1048209" y="2866470"/>
            <a:ext cx="2398133" cy="523220"/>
          </a:xfrm>
          <a:prstGeom prst="rect">
            <a:avLst/>
          </a:prstGeom>
          <a:noFill/>
        </p:spPr>
        <p:txBody>
          <a:bodyPr wrap="square">
            <a:spAutoFit/>
          </a:bodyPr>
          <a:lstStyle/>
          <a:p>
            <a:pPr algn="ctr"/>
            <a:r>
              <a:rPr lang="fr-FR" sz="1400" b="1" kern="50" dirty="0">
                <a:effectLst/>
                <a:latin typeface="Verdana" panose="020B0604030504040204" pitchFamily="34" charset="0"/>
                <a:ea typeface="Lucida Sans Unicode" panose="020B0602030504020204" pitchFamily="34" charset="0"/>
                <a:cs typeface="Arial" panose="020B0604020202020204" pitchFamily="34" charset="0"/>
              </a:rPr>
              <a:t>plusieurs structures de l’ESS </a:t>
            </a:r>
            <a:endParaRPr lang="fr-FR" b="1" dirty="0"/>
          </a:p>
        </p:txBody>
      </p:sp>
      <p:sp>
        <p:nvSpPr>
          <p:cNvPr id="15" name="Flèche : courbe vers la droite 14">
            <a:extLst>
              <a:ext uri="{FF2B5EF4-FFF2-40B4-BE49-F238E27FC236}">
                <a16:creationId xmlns:a16="http://schemas.microsoft.com/office/drawing/2014/main" id="{B4079303-F357-05EB-BAE6-C01A847EE015}"/>
              </a:ext>
            </a:extLst>
          </p:cNvPr>
          <p:cNvSpPr/>
          <p:nvPr/>
        </p:nvSpPr>
        <p:spPr>
          <a:xfrm>
            <a:off x="1088663" y="4756727"/>
            <a:ext cx="914400" cy="124006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6" name="Flèche : courbe vers la gauche 15">
            <a:extLst>
              <a:ext uri="{FF2B5EF4-FFF2-40B4-BE49-F238E27FC236}">
                <a16:creationId xmlns:a16="http://schemas.microsoft.com/office/drawing/2014/main" id="{5FAAC6E1-B973-85F3-1DC1-E5335DC7C1C2}"/>
              </a:ext>
            </a:extLst>
          </p:cNvPr>
          <p:cNvSpPr/>
          <p:nvPr/>
        </p:nvSpPr>
        <p:spPr>
          <a:xfrm>
            <a:off x="6808428" y="5043056"/>
            <a:ext cx="1246909" cy="101490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7" name="ZoneTexte 16">
            <a:extLst>
              <a:ext uri="{FF2B5EF4-FFF2-40B4-BE49-F238E27FC236}">
                <a16:creationId xmlns:a16="http://schemas.microsoft.com/office/drawing/2014/main" id="{EDD59F78-8017-E74F-10A3-FACD585B24D5}"/>
              </a:ext>
            </a:extLst>
          </p:cNvPr>
          <p:cNvSpPr txBox="1"/>
          <p:nvPr/>
        </p:nvSpPr>
        <p:spPr>
          <a:xfrm>
            <a:off x="2460263" y="5695194"/>
            <a:ext cx="3975789" cy="1015663"/>
          </a:xfrm>
          <a:prstGeom prst="rect">
            <a:avLst/>
          </a:prstGeom>
          <a:noFill/>
          <a:ln>
            <a:solidFill>
              <a:schemeClr val="accent1">
                <a:lumMod val="75000"/>
              </a:schemeClr>
            </a:solidFill>
          </a:ln>
        </p:spPr>
        <p:txBody>
          <a:bodyPr wrap="square" rtlCol="0">
            <a:spAutoFit/>
          </a:bodyPr>
          <a:lstStyle/>
          <a:p>
            <a:pPr algn="ctr"/>
            <a:r>
              <a:rPr lang="fr-FR" sz="2000" b="1" dirty="0">
                <a:solidFill>
                  <a:srgbClr val="C00000"/>
                </a:solidFill>
              </a:rPr>
              <a:t>Regroupées </a:t>
            </a:r>
          </a:p>
          <a:p>
            <a:pPr algn="ctr"/>
            <a:r>
              <a:rPr lang="fr-FR" sz="2000" b="1" dirty="0">
                <a:solidFill>
                  <a:srgbClr val="C00000"/>
                </a:solidFill>
              </a:rPr>
              <a:t>autour d’un chef de file</a:t>
            </a:r>
          </a:p>
          <a:p>
            <a:pPr algn="ctr"/>
            <a:r>
              <a:rPr lang="fr-FR" sz="2000" b="1" dirty="0">
                <a:solidFill>
                  <a:srgbClr val="C00000"/>
                </a:solidFill>
              </a:rPr>
              <a:t>-en réseau - </a:t>
            </a:r>
          </a:p>
        </p:txBody>
      </p:sp>
      <p:pic>
        <p:nvPicPr>
          <p:cNvPr id="10242" name="Picture 2" descr="Associations publiques - Icônes gens gratuites">
            <a:extLst>
              <a:ext uri="{FF2B5EF4-FFF2-40B4-BE49-F238E27FC236}">
                <a16:creationId xmlns:a16="http://schemas.microsoft.com/office/drawing/2014/main" id="{62F30B7B-EDBF-C71A-2FD3-C78349783E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0832" y="351368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1192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4" name="Google Shape;174;p2"/>
          <p:cNvSpPr txBox="1"/>
          <p:nvPr/>
        </p:nvSpPr>
        <p:spPr>
          <a:xfrm>
            <a:off x="1545863" y="614392"/>
            <a:ext cx="5436828"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0000"/>
              </a:buClr>
              <a:buSzPts val="4400"/>
              <a:buFont typeface="Calibri"/>
              <a:buNone/>
            </a:pPr>
            <a:r>
              <a:rPr lang="fr-FR" sz="4400" b="1" dirty="0">
                <a:solidFill>
                  <a:srgbClr val="FF0000"/>
                </a:solidFill>
                <a:latin typeface="Calibri"/>
                <a:ea typeface="Calibri"/>
                <a:cs typeface="Calibri"/>
                <a:sym typeface="Calibri"/>
              </a:rPr>
              <a:t>Deux objectifs stratégiques </a:t>
            </a:r>
            <a:endParaRPr sz="4400" b="1" i="0" u="none" strike="noStrike" cap="none" dirty="0">
              <a:solidFill>
                <a:srgbClr val="FF0000"/>
              </a:solidFill>
              <a:latin typeface="Calibri"/>
              <a:ea typeface="Calibri"/>
              <a:cs typeface="Calibri"/>
              <a:sym typeface="Calibri"/>
            </a:endParaRPr>
          </a:p>
        </p:txBody>
      </p:sp>
      <p:sp>
        <p:nvSpPr>
          <p:cNvPr id="5" name="Rectangle à coins arrondis 4"/>
          <p:cNvSpPr/>
          <p:nvPr/>
        </p:nvSpPr>
        <p:spPr>
          <a:xfrm>
            <a:off x="370094" y="2604618"/>
            <a:ext cx="3177767" cy="3440525"/>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r-FR" b="1" kern="50" dirty="0">
                <a:latin typeface="Verdana" panose="020B0604030504040204" pitchFamily="34" charset="0"/>
                <a:ea typeface="Lucida Sans Unicode" panose="020B0602030504020204" pitchFamily="34" charset="0"/>
                <a:cs typeface="Arial" panose="020B0604020202020204" pitchFamily="34" charset="0"/>
              </a:rPr>
              <a:t>E</a:t>
            </a:r>
            <a:r>
              <a:rPr lang="fr-FR" b="1" kern="50" dirty="0">
                <a:effectLst/>
                <a:latin typeface="Verdana" panose="020B0604030504040204" pitchFamily="34" charset="0"/>
                <a:ea typeface="Lucida Sans Unicode" panose="020B0602030504020204" pitchFamily="34" charset="0"/>
                <a:cs typeface="Arial" panose="020B0604020202020204" pitchFamily="34" charset="0"/>
              </a:rPr>
              <a:t>ncourager des initiatives et des projets permettant de réduire significativement le tonnage des ordures ménagères résiduelles et assimilées sur l’ensemble du territoire de la Nouvelle-Aquitaine </a:t>
            </a:r>
            <a:endParaRPr lang="fr-FR" b="1" dirty="0"/>
          </a:p>
        </p:txBody>
      </p:sp>
      <p:sp>
        <p:nvSpPr>
          <p:cNvPr id="8" name="Rectangle à coins arrondis 4">
            <a:extLst>
              <a:ext uri="{FF2B5EF4-FFF2-40B4-BE49-F238E27FC236}">
                <a16:creationId xmlns:a16="http://schemas.microsoft.com/office/drawing/2014/main" id="{FA12FB17-F687-EAED-207C-9016EF977903}"/>
              </a:ext>
            </a:extLst>
          </p:cNvPr>
          <p:cNvSpPr/>
          <p:nvPr/>
        </p:nvSpPr>
        <p:spPr>
          <a:xfrm>
            <a:off x="4264277" y="2704284"/>
            <a:ext cx="3177767" cy="3440525"/>
          </a:xfrm>
          <a:prstGeom prst="roundRect">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ct val="115000"/>
              </a:lnSpc>
            </a:pPr>
            <a:r>
              <a:rPr lang="fr-FR" b="1" kern="50" dirty="0">
                <a:latin typeface="Verdana" panose="020B0604030504040204" pitchFamily="34" charset="0"/>
                <a:ea typeface="Lucida Sans Unicode" panose="020B0602030504020204" pitchFamily="34" charset="0"/>
                <a:cs typeface="Arial" panose="020B0604020202020204" pitchFamily="34" charset="0"/>
              </a:rPr>
              <a:t>C</a:t>
            </a:r>
            <a:r>
              <a:rPr lang="fr-FR" b="1" kern="50" dirty="0">
                <a:effectLst/>
                <a:latin typeface="Verdana" panose="020B0604030504040204" pitchFamily="34" charset="0"/>
                <a:ea typeface="Lucida Sans Unicode" panose="020B0602030504020204" pitchFamily="34" charset="0"/>
                <a:cs typeface="Arial" panose="020B0604020202020204" pitchFamily="34" charset="0"/>
              </a:rPr>
              <a:t>réer un changement des comportements auprès du grand public et des professionnels via plusieurs axes thématiques</a:t>
            </a:r>
            <a:endParaRPr lang="fr-FR" b="1" kern="50" dirty="0">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10" name="Flèche : bas 9">
            <a:extLst>
              <a:ext uri="{FF2B5EF4-FFF2-40B4-BE49-F238E27FC236}">
                <a16:creationId xmlns:a16="http://schemas.microsoft.com/office/drawing/2014/main" id="{7092FB98-F574-D007-2BCC-25DA4A1E3CF0}"/>
              </a:ext>
            </a:extLst>
          </p:cNvPr>
          <p:cNvSpPr/>
          <p:nvPr/>
        </p:nvSpPr>
        <p:spPr>
          <a:xfrm>
            <a:off x="5365658" y="2106173"/>
            <a:ext cx="748145" cy="49844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bas 10">
            <a:extLst>
              <a:ext uri="{FF2B5EF4-FFF2-40B4-BE49-F238E27FC236}">
                <a16:creationId xmlns:a16="http://schemas.microsoft.com/office/drawing/2014/main" id="{370190EE-8BFA-3E1F-8C3D-32E4715446E5}"/>
              </a:ext>
            </a:extLst>
          </p:cNvPr>
          <p:cNvSpPr/>
          <p:nvPr/>
        </p:nvSpPr>
        <p:spPr>
          <a:xfrm>
            <a:off x="1545863" y="1939954"/>
            <a:ext cx="748145" cy="49844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124" name="Picture 4" descr="cible avec un objectif de marché concept flèche icône plate. concept marché  cible, public, groupe, consommateur. signe isolé de bullseye ou de but.  4342297 - Telecharger Vectoriel Gratuit, Clipart Graphique, Vecteur Dessins">
            <a:extLst>
              <a:ext uri="{FF2B5EF4-FFF2-40B4-BE49-F238E27FC236}">
                <a16:creationId xmlns:a16="http://schemas.microsoft.com/office/drawing/2014/main" id="{2D9225BF-CD84-3B70-C47C-9168329986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748" y="46051"/>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6"/>
          <p:cNvSpPr txBox="1"/>
          <p:nvPr/>
        </p:nvSpPr>
        <p:spPr>
          <a:xfrm>
            <a:off x="2238282" y="71437"/>
            <a:ext cx="6383818"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rgbClr val="FF0000"/>
              </a:buClr>
              <a:buSzPts val="4400"/>
              <a:buFont typeface="Calibri"/>
              <a:buNone/>
            </a:pPr>
            <a:r>
              <a:rPr lang="fr-FR" sz="4400" b="1" dirty="0">
                <a:solidFill>
                  <a:srgbClr val="FF0000"/>
                </a:solidFill>
                <a:latin typeface="Calibri"/>
                <a:ea typeface="Calibri"/>
                <a:cs typeface="Calibri"/>
                <a:sym typeface="Calibri"/>
              </a:rPr>
              <a:t>Quatre axes thématiques </a:t>
            </a:r>
            <a:endParaRPr sz="4400" b="1" dirty="0">
              <a:solidFill>
                <a:srgbClr val="FF0000"/>
              </a:solidFill>
              <a:latin typeface="Calibri"/>
              <a:ea typeface="Calibri"/>
              <a:cs typeface="Calibri"/>
              <a:sym typeface="Calibri"/>
            </a:endParaRPr>
          </a:p>
        </p:txBody>
      </p:sp>
      <p:graphicFrame>
        <p:nvGraphicFramePr>
          <p:cNvPr id="3" name="Diagramme 2"/>
          <p:cNvGraphicFramePr/>
          <p:nvPr>
            <p:extLst>
              <p:ext uri="{D42A27DB-BD31-4B8C-83A1-F6EECF244321}">
                <p14:modId xmlns:p14="http://schemas.microsoft.com/office/powerpoint/2010/main" val="318827994"/>
              </p:ext>
            </p:extLst>
          </p:nvPr>
        </p:nvGraphicFramePr>
        <p:xfrm>
          <a:off x="1466661" y="1397000"/>
          <a:ext cx="6153339" cy="41527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e 1">
            <a:extLst>
              <a:ext uri="{FF2B5EF4-FFF2-40B4-BE49-F238E27FC236}">
                <a16:creationId xmlns:a16="http://schemas.microsoft.com/office/drawing/2014/main" id="{7D55C480-126E-72E6-F62F-ED633D517861}"/>
              </a:ext>
            </a:extLst>
          </p:cNvPr>
          <p:cNvGrpSpPr/>
          <p:nvPr/>
        </p:nvGrpSpPr>
        <p:grpSpPr>
          <a:xfrm>
            <a:off x="1466661" y="5249605"/>
            <a:ext cx="1058876" cy="1512680"/>
            <a:chOff x="0" y="2637601"/>
            <a:chExt cx="1058876" cy="1512680"/>
          </a:xfrm>
        </p:grpSpPr>
        <p:sp>
          <p:nvSpPr>
            <p:cNvPr id="4" name="Flèche : chevron 3">
              <a:extLst>
                <a:ext uri="{FF2B5EF4-FFF2-40B4-BE49-F238E27FC236}">
                  <a16:creationId xmlns:a16="http://schemas.microsoft.com/office/drawing/2014/main" id="{66120159-623F-24DE-26B0-45B0A77C01CD}"/>
                </a:ext>
              </a:extLst>
            </p:cNvPr>
            <p:cNvSpPr/>
            <p:nvPr/>
          </p:nvSpPr>
          <p:spPr>
            <a:xfrm rot="5400000">
              <a:off x="-226902" y="2864503"/>
              <a:ext cx="1512680" cy="1058876"/>
            </a:xfrm>
            <a:prstGeom prst="chevron">
              <a:avLst/>
            </a:prstGeom>
            <a:solidFill>
              <a:schemeClr val="accent2">
                <a:lumMod val="75000"/>
              </a:schemeClr>
            </a:solidFill>
          </p:spPr>
          <p:style>
            <a:lnRef idx="2">
              <a:schemeClr val="accent5">
                <a:hueOff val="-7353344"/>
                <a:satOff val="-10228"/>
                <a:lumOff val="-3922"/>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5" name="Flèche : chevron 4">
              <a:extLst>
                <a:ext uri="{FF2B5EF4-FFF2-40B4-BE49-F238E27FC236}">
                  <a16:creationId xmlns:a16="http://schemas.microsoft.com/office/drawing/2014/main" id="{A07000FA-37D5-D1B1-8897-E9A6C0EC2399}"/>
                </a:ext>
              </a:extLst>
            </p:cNvPr>
            <p:cNvSpPr txBox="1"/>
            <p:nvPr/>
          </p:nvSpPr>
          <p:spPr>
            <a:xfrm>
              <a:off x="0" y="3167039"/>
              <a:ext cx="1058876" cy="453804"/>
            </a:xfrm>
            <a:prstGeom prst="rect">
              <a:avLst/>
            </a:prstGeom>
            <a:solidFill>
              <a:schemeClr val="accent2">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4</a:t>
              </a:r>
            </a:p>
          </p:txBody>
        </p:sp>
      </p:grpSp>
      <p:grpSp>
        <p:nvGrpSpPr>
          <p:cNvPr id="6" name="Groupe 5">
            <a:extLst>
              <a:ext uri="{FF2B5EF4-FFF2-40B4-BE49-F238E27FC236}">
                <a16:creationId xmlns:a16="http://schemas.microsoft.com/office/drawing/2014/main" id="{E85E0DE9-38F2-3653-4D7F-BF780CEB0891}"/>
              </a:ext>
            </a:extLst>
          </p:cNvPr>
          <p:cNvGrpSpPr/>
          <p:nvPr/>
        </p:nvGrpSpPr>
        <p:grpSpPr>
          <a:xfrm>
            <a:off x="2525537" y="5423032"/>
            <a:ext cx="5094462" cy="983242"/>
            <a:chOff x="1058876" y="2637601"/>
            <a:chExt cx="5094462" cy="983242"/>
          </a:xfrm>
        </p:grpSpPr>
        <p:sp>
          <p:nvSpPr>
            <p:cNvPr id="7" name="Rectangle : avec coins arrondis en haut 6">
              <a:extLst>
                <a:ext uri="{FF2B5EF4-FFF2-40B4-BE49-F238E27FC236}">
                  <a16:creationId xmlns:a16="http://schemas.microsoft.com/office/drawing/2014/main" id="{DF41EF5E-A526-CBA1-B5EA-4BBE592122A2}"/>
                </a:ext>
              </a:extLst>
            </p:cNvPr>
            <p:cNvSpPr/>
            <p:nvPr/>
          </p:nvSpPr>
          <p:spPr>
            <a:xfrm rot="5400000">
              <a:off x="3114486" y="581991"/>
              <a:ext cx="983242" cy="5094462"/>
            </a:xfrm>
            <a:prstGeom prst="round2SameRect">
              <a:avLst/>
            </a:prstGeom>
            <a:ln>
              <a:solidFill>
                <a:schemeClr val="accent2">
                  <a:lumMod val="75000"/>
                </a:schemeClr>
              </a:solidFill>
            </a:ln>
          </p:spPr>
          <p:style>
            <a:lnRef idx="2">
              <a:schemeClr val="accent5">
                <a:hueOff val="-7353344"/>
                <a:satOff val="-10228"/>
                <a:lumOff val="-3922"/>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Rectangle : avec coins arrondis en haut 4">
              <a:extLst>
                <a:ext uri="{FF2B5EF4-FFF2-40B4-BE49-F238E27FC236}">
                  <a16:creationId xmlns:a16="http://schemas.microsoft.com/office/drawing/2014/main" id="{AA176E59-E363-55D2-2D3D-ED1391EC72E0}"/>
                </a:ext>
              </a:extLst>
            </p:cNvPr>
            <p:cNvSpPr txBox="1"/>
            <p:nvPr/>
          </p:nvSpPr>
          <p:spPr>
            <a:xfrm>
              <a:off x="1058876" y="2685599"/>
              <a:ext cx="5046464" cy="887246"/>
            </a:xfrm>
            <a:prstGeom prst="rect">
              <a:avLst/>
            </a:prstGeom>
            <a:ln>
              <a:solidFill>
                <a:schemeClr val="accent2">
                  <a:lumMod val="75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1120" tIns="6350" rIns="6350" bIns="6350" numCol="1" spcCol="1270" anchor="ctr" anchorCtr="0">
              <a:noAutofit/>
            </a:bodyPr>
            <a:lstStyle/>
            <a:p>
              <a:pPr marL="114300" lvl="1" indent="-114300" defTabSz="533400">
                <a:lnSpc>
                  <a:spcPct val="90000"/>
                </a:lnSpc>
                <a:spcBef>
                  <a:spcPct val="0"/>
                </a:spcBef>
                <a:spcAft>
                  <a:spcPct val="15000"/>
                </a:spcAft>
                <a:buFont typeface="Symbol" panose="05050102010706020507" pitchFamily="18" charset="2"/>
                <a:buChar char=""/>
              </a:pPr>
              <a:r>
                <a:rPr lang="fr-FR" sz="1200" b="1" kern="1200" dirty="0">
                  <a:solidFill>
                    <a:srgbClr val="000000">
                      <a:hueOff val="0"/>
                      <a:satOff val="0"/>
                      <a:lumOff val="0"/>
                      <a:alphaOff val="0"/>
                    </a:srgbClr>
                  </a:solidFill>
                  <a:latin typeface="Arial"/>
                </a:rPr>
                <a:t>AXE 4 : PROJETS A DESTINATION DES SCOLAIRES POUR JETER MOINS</a:t>
              </a:r>
            </a:p>
            <a:p>
              <a:pPr algn="just">
                <a:lnSpc>
                  <a:spcPct val="115000"/>
                </a:lnSpc>
              </a:pPr>
              <a:r>
                <a:rPr lang="fr-FR" sz="1800" kern="50" dirty="0">
                  <a:effectLst/>
                  <a:latin typeface="Verdana" panose="020B0604030504040204" pitchFamily="34" charset="0"/>
                  <a:ea typeface="Lucida Sans Unicode" panose="020B0602030504020204" pitchFamily="34" charset="0"/>
                  <a:cs typeface="Arial" panose="020B0604020202020204" pitchFamily="34" charset="0"/>
                </a:rPr>
                <a:t> </a:t>
              </a:r>
              <a:endParaRPr lang="fr-FR" sz="1800" kern="50" dirty="0">
                <a:effectLst/>
                <a:latin typeface="Verdana" panose="020B0604030504040204" pitchFamily="34" charset="0"/>
                <a:ea typeface="Lucida Sans Unicode" panose="020B0602030504020204" pitchFamily="34" charset="0"/>
                <a:cs typeface="Mangal" panose="02040503050203030202" pitchFamily="18" charset="0"/>
              </a:endParaRPr>
            </a:p>
            <a:p>
              <a:pPr marL="57150" lvl="1" indent="-57150" algn="l" defTabSz="444500">
                <a:lnSpc>
                  <a:spcPct val="90000"/>
                </a:lnSpc>
                <a:spcBef>
                  <a:spcPct val="0"/>
                </a:spcBef>
                <a:spcAft>
                  <a:spcPct val="15000"/>
                </a:spcAft>
                <a:buChar char="•"/>
              </a:pPr>
              <a:endParaRPr lang="fr-FR" sz="1000" kern="12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01A7693A-BDFC-DDCF-72D5-2184AF35F927}"/>
              </a:ext>
            </a:extLst>
          </p:cNvPr>
          <p:cNvSpPr>
            <a:spLocks noGrp="1"/>
          </p:cNvSpPr>
          <p:nvPr>
            <p:ph type="body" idx="1"/>
          </p:nvPr>
        </p:nvSpPr>
        <p:spPr>
          <a:ln>
            <a:solidFill>
              <a:schemeClr val="accent1"/>
            </a:solidFill>
          </a:ln>
        </p:spPr>
        <p:txBody>
          <a:bodyPr>
            <a:noAutofit/>
          </a:bodyPr>
          <a:lstStyle/>
          <a:p>
            <a:pPr marL="0" lvl="1" indent="0" defTabSz="622300">
              <a:lnSpc>
                <a:spcPct val="110000"/>
              </a:lnSpc>
              <a:spcBef>
                <a:spcPct val="0"/>
              </a:spcBef>
              <a:spcAft>
                <a:spcPct val="15000"/>
              </a:spcAft>
            </a:pPr>
            <a:r>
              <a:rPr lang="fr-FR" sz="1400" u="sng" kern="1200" dirty="0">
                <a:solidFill>
                  <a:schemeClr val="accent1">
                    <a:lumMod val="75000"/>
                  </a:schemeClr>
                </a:solidFill>
                <a:latin typeface="Verdana" panose="020B0604030504040204" pitchFamily="34" charset="0"/>
                <a:ea typeface="Verdana" panose="020B0604030504040204" pitchFamily="34" charset="0"/>
                <a:cs typeface="+mn-cs"/>
              </a:rPr>
              <a:t>Thématique</a:t>
            </a:r>
            <a:r>
              <a:rPr lang="fr-FR" sz="1400" kern="1200" dirty="0">
                <a:solidFill>
                  <a:schemeClr val="accent1">
                    <a:lumMod val="75000"/>
                  </a:schemeClr>
                </a:solidFill>
                <a:latin typeface="Verdana" panose="020B0604030504040204" pitchFamily="34" charset="0"/>
                <a:ea typeface="Verdana" panose="020B0604030504040204" pitchFamily="34" charset="0"/>
                <a:cs typeface="+mn-cs"/>
              </a:rPr>
              <a:t> : Mieux consommer (gaspillage alimentaire, éco-consommation, tri, etc.) </a:t>
            </a:r>
          </a:p>
        </p:txBody>
      </p:sp>
      <p:sp>
        <p:nvSpPr>
          <p:cNvPr id="6" name="Espace réservé du texte 5">
            <a:extLst>
              <a:ext uri="{FF2B5EF4-FFF2-40B4-BE49-F238E27FC236}">
                <a16:creationId xmlns:a16="http://schemas.microsoft.com/office/drawing/2014/main" id="{75BC5DEA-3C58-92DA-F789-53D58BF5C95B}"/>
              </a:ext>
            </a:extLst>
          </p:cNvPr>
          <p:cNvSpPr>
            <a:spLocks noGrp="1"/>
          </p:cNvSpPr>
          <p:nvPr>
            <p:ph type="body" idx="2"/>
          </p:nvPr>
        </p:nvSpPr>
        <p:spPr>
          <a:ln>
            <a:solidFill>
              <a:schemeClr val="accent1"/>
            </a:solidFill>
          </a:ln>
        </p:spPr>
        <p:txBody>
          <a:bodyPr>
            <a:normAutofit lnSpcReduction="10000"/>
          </a:bodyPr>
          <a:lstStyle/>
          <a:p>
            <a:pPr marL="0" lvl="1" indent="0" defTabSz="622300">
              <a:lnSpc>
                <a:spcPct val="120000"/>
              </a:lnSpc>
              <a:spcBef>
                <a:spcPct val="0"/>
              </a:spcBef>
              <a:spcAft>
                <a:spcPct val="15000"/>
              </a:spcAft>
              <a:buSzPts val="2000"/>
              <a:buNone/>
            </a:pPr>
            <a:r>
              <a:rPr lang="fr-FR" sz="1400" b="1" u="sng" kern="1200" dirty="0">
                <a:solidFill>
                  <a:schemeClr val="accent1">
                    <a:lumMod val="75000"/>
                  </a:schemeClr>
                </a:solidFill>
                <a:latin typeface="Verdana" panose="020B0604030504040204" pitchFamily="34" charset="0"/>
                <a:ea typeface="Verdana" panose="020B0604030504040204" pitchFamily="34" charset="0"/>
                <a:cs typeface="+mn-cs"/>
              </a:rPr>
              <a:t>Public cible </a:t>
            </a:r>
            <a:r>
              <a:rPr lang="fr-FR" sz="1400" b="1" kern="1200" dirty="0">
                <a:solidFill>
                  <a:schemeClr val="accent1">
                    <a:lumMod val="75000"/>
                  </a:schemeClr>
                </a:solidFill>
                <a:latin typeface="Verdana" panose="020B0604030504040204" pitchFamily="34" charset="0"/>
                <a:ea typeface="Verdana" panose="020B0604030504040204" pitchFamily="34" charset="0"/>
                <a:cs typeface="+mn-cs"/>
              </a:rPr>
              <a:t>: grand public, élus, professionnels, entreprises, etc. </a:t>
            </a:r>
          </a:p>
          <a:p>
            <a:pPr marL="0" lvl="1" indent="0" defTabSz="622300">
              <a:lnSpc>
                <a:spcPct val="120000"/>
              </a:lnSpc>
              <a:spcBef>
                <a:spcPct val="0"/>
              </a:spcBef>
              <a:spcAft>
                <a:spcPct val="15000"/>
              </a:spcAft>
              <a:buSzPts val="2000"/>
              <a:buNone/>
            </a:pPr>
            <a:endParaRPr lang="fr-FR" sz="1400" b="1" kern="1200" dirty="0">
              <a:solidFill>
                <a:schemeClr val="accent1">
                  <a:lumMod val="75000"/>
                </a:schemeClr>
              </a:solidFill>
              <a:latin typeface="Verdana" panose="020B0604030504040204" pitchFamily="34" charset="0"/>
              <a:ea typeface="Verdana" panose="020B0604030504040204" pitchFamily="34" charset="0"/>
              <a:cs typeface="+mn-cs"/>
            </a:endParaRPr>
          </a:p>
          <a:p>
            <a:pPr marL="0" lvl="1" indent="0" defTabSz="622300">
              <a:lnSpc>
                <a:spcPct val="120000"/>
              </a:lnSpc>
              <a:spcBef>
                <a:spcPct val="0"/>
              </a:spcBef>
              <a:spcAft>
                <a:spcPct val="15000"/>
              </a:spcAft>
              <a:buSzPts val="2000"/>
              <a:buNone/>
            </a:pPr>
            <a:r>
              <a:rPr lang="fr-FR" sz="1400" b="1" u="sng" kern="1200" dirty="0">
                <a:solidFill>
                  <a:schemeClr val="accent1">
                    <a:lumMod val="75000"/>
                  </a:schemeClr>
                </a:solidFill>
                <a:latin typeface="Verdana" panose="020B0604030504040204" pitchFamily="34" charset="0"/>
                <a:ea typeface="Verdana" panose="020B0604030504040204" pitchFamily="34" charset="0"/>
                <a:cs typeface="+mn-cs"/>
              </a:rPr>
              <a:t>Quelques exemples</a:t>
            </a:r>
            <a:r>
              <a:rPr lang="fr-FR" sz="1400" b="1" kern="1200" dirty="0">
                <a:solidFill>
                  <a:schemeClr val="accent1">
                    <a:lumMod val="75000"/>
                  </a:schemeClr>
                </a:solidFill>
                <a:latin typeface="Verdana" panose="020B0604030504040204" pitchFamily="34" charset="0"/>
                <a:ea typeface="Verdana" panose="020B0604030504040204" pitchFamily="34" charset="0"/>
                <a:cs typeface="+mn-cs"/>
              </a:rPr>
              <a:t>: projets expérimentaux sur les territoires ciblés à l’échelle d’un territoire par exemple : famille « zéro déchet », marchés « zéro déchet », « défi et challenge », « campagne de sensibilisation thématique orientée vers un public cible précis », « développement d’un circuit d’économie circulaire à l’échelle d’un quartier , etc.</a:t>
            </a:r>
          </a:p>
        </p:txBody>
      </p:sp>
      <p:sp>
        <p:nvSpPr>
          <p:cNvPr id="7" name="Espace réservé du texte 6">
            <a:extLst>
              <a:ext uri="{FF2B5EF4-FFF2-40B4-BE49-F238E27FC236}">
                <a16:creationId xmlns:a16="http://schemas.microsoft.com/office/drawing/2014/main" id="{371014AB-6E47-23B4-F85F-CE1DB598F50A}"/>
              </a:ext>
            </a:extLst>
          </p:cNvPr>
          <p:cNvSpPr>
            <a:spLocks noGrp="1"/>
          </p:cNvSpPr>
          <p:nvPr>
            <p:ph type="body" idx="3"/>
          </p:nvPr>
        </p:nvSpPr>
        <p:spPr>
          <a:ln>
            <a:solidFill>
              <a:schemeClr val="accent1"/>
            </a:solidFill>
          </a:ln>
        </p:spPr>
        <p:txBody>
          <a:bodyPr>
            <a:normAutofit fontScale="92500" lnSpcReduction="20000"/>
          </a:bodyPr>
          <a:lstStyle/>
          <a:p>
            <a:pPr marL="0" lvl="1" indent="0" defTabSz="622300">
              <a:lnSpc>
                <a:spcPct val="130000"/>
              </a:lnSpc>
              <a:spcBef>
                <a:spcPct val="0"/>
              </a:spcBef>
              <a:spcAft>
                <a:spcPct val="15000"/>
              </a:spcAft>
            </a:pPr>
            <a:r>
              <a:rPr lang="fr-FR" sz="1400" u="sng" kern="1200" dirty="0">
                <a:solidFill>
                  <a:srgbClr val="2ABA83"/>
                </a:solidFill>
                <a:latin typeface="Verdana" panose="020B0604030504040204" pitchFamily="34" charset="0"/>
                <a:ea typeface="Verdana" panose="020B0604030504040204" pitchFamily="34" charset="0"/>
                <a:cs typeface="+mn-cs"/>
              </a:rPr>
              <a:t>Thématique</a:t>
            </a:r>
            <a:r>
              <a:rPr lang="fr-FR" sz="1400" kern="1200" dirty="0">
                <a:solidFill>
                  <a:srgbClr val="2ABA83"/>
                </a:solidFill>
                <a:latin typeface="Verdana" panose="020B0604030504040204" pitchFamily="34" charset="0"/>
                <a:ea typeface="Verdana" panose="020B0604030504040204" pitchFamily="34" charset="0"/>
                <a:cs typeface="+mn-cs"/>
              </a:rPr>
              <a:t> : Allonger la durée de vie des produits grâce au réemploi, à la réutilisation et à la réparation </a:t>
            </a:r>
          </a:p>
        </p:txBody>
      </p:sp>
      <p:sp>
        <p:nvSpPr>
          <p:cNvPr id="8" name="Espace réservé du texte 7">
            <a:extLst>
              <a:ext uri="{FF2B5EF4-FFF2-40B4-BE49-F238E27FC236}">
                <a16:creationId xmlns:a16="http://schemas.microsoft.com/office/drawing/2014/main" id="{11923DD0-2B71-9766-1C7B-4F0B10A4696F}"/>
              </a:ext>
            </a:extLst>
          </p:cNvPr>
          <p:cNvSpPr>
            <a:spLocks noGrp="1"/>
          </p:cNvSpPr>
          <p:nvPr>
            <p:ph type="body" idx="4"/>
          </p:nvPr>
        </p:nvSpPr>
        <p:spPr>
          <a:xfrm>
            <a:off x="4629150" y="2505075"/>
            <a:ext cx="3887391" cy="3946198"/>
          </a:xfrm>
          <a:ln>
            <a:solidFill>
              <a:schemeClr val="accent1"/>
            </a:solidFill>
          </a:ln>
        </p:spPr>
        <p:txBody>
          <a:bodyPr>
            <a:normAutofit/>
          </a:bodyPr>
          <a:lstStyle/>
          <a:p>
            <a:pPr marL="0" lvl="1" indent="0" defTabSz="622300">
              <a:lnSpc>
                <a:spcPct val="140000"/>
              </a:lnSpc>
              <a:spcBef>
                <a:spcPct val="0"/>
              </a:spcBef>
              <a:spcAft>
                <a:spcPct val="15000"/>
              </a:spcAft>
              <a:buSzPts val="2000"/>
              <a:buNone/>
            </a:pPr>
            <a:r>
              <a:rPr lang="fr-FR" sz="1300" b="1" u="sng" kern="1200" dirty="0">
                <a:solidFill>
                  <a:srgbClr val="2ABA83"/>
                </a:solidFill>
                <a:latin typeface="Verdana" panose="020B0604030504040204" pitchFamily="34" charset="0"/>
                <a:ea typeface="Verdana" panose="020B0604030504040204" pitchFamily="34" charset="0"/>
                <a:cs typeface="+mn-cs"/>
              </a:rPr>
              <a:t>Public cible </a:t>
            </a:r>
            <a:r>
              <a:rPr lang="fr-FR" sz="1300" b="1" kern="1200" dirty="0">
                <a:solidFill>
                  <a:srgbClr val="2ABA83"/>
                </a:solidFill>
                <a:latin typeface="Verdana" panose="020B0604030504040204" pitchFamily="34" charset="0"/>
                <a:ea typeface="Verdana" panose="020B0604030504040204" pitchFamily="34" charset="0"/>
                <a:cs typeface="+mn-cs"/>
              </a:rPr>
              <a:t>: grand public, familles, professionnels, entreprises, etc.</a:t>
            </a:r>
          </a:p>
          <a:p>
            <a:pPr marL="0" lvl="1" indent="0" defTabSz="622300">
              <a:lnSpc>
                <a:spcPct val="140000"/>
              </a:lnSpc>
              <a:spcBef>
                <a:spcPct val="0"/>
              </a:spcBef>
              <a:spcAft>
                <a:spcPct val="15000"/>
              </a:spcAft>
              <a:buSzPts val="2000"/>
              <a:buNone/>
            </a:pPr>
            <a:endParaRPr lang="fr-FR" sz="1300" b="1" kern="1200" dirty="0">
              <a:solidFill>
                <a:srgbClr val="2ABA83"/>
              </a:solidFill>
              <a:latin typeface="Verdana" panose="020B0604030504040204" pitchFamily="34" charset="0"/>
              <a:ea typeface="Verdana" panose="020B0604030504040204" pitchFamily="34" charset="0"/>
              <a:cs typeface="+mn-cs"/>
            </a:endParaRPr>
          </a:p>
          <a:p>
            <a:pPr marL="0" lvl="1" indent="0" defTabSz="622300">
              <a:lnSpc>
                <a:spcPct val="140000"/>
              </a:lnSpc>
              <a:spcBef>
                <a:spcPct val="0"/>
              </a:spcBef>
              <a:spcAft>
                <a:spcPct val="15000"/>
              </a:spcAft>
              <a:buSzPts val="2000"/>
              <a:buNone/>
            </a:pPr>
            <a:r>
              <a:rPr lang="fr-FR" sz="1300" b="1" u="sng" kern="1200" dirty="0">
                <a:solidFill>
                  <a:srgbClr val="2ABA83"/>
                </a:solidFill>
                <a:latin typeface="Verdana" panose="020B0604030504040204" pitchFamily="34" charset="0"/>
                <a:ea typeface="Verdana" panose="020B0604030504040204" pitchFamily="34" charset="0"/>
                <a:cs typeface="+mn-cs"/>
              </a:rPr>
              <a:t>Quelques exemples </a:t>
            </a:r>
            <a:r>
              <a:rPr lang="fr-FR" sz="1300" b="1" kern="1200" dirty="0">
                <a:solidFill>
                  <a:srgbClr val="2ABA83"/>
                </a:solidFill>
                <a:latin typeface="Verdana" panose="020B0604030504040204" pitchFamily="34" charset="0"/>
                <a:ea typeface="Verdana" panose="020B0604030504040204" pitchFamily="34" charset="0"/>
                <a:cs typeface="+mn-cs"/>
              </a:rPr>
              <a:t>: collecte </a:t>
            </a:r>
            <a:r>
              <a:rPr lang="fr-FR" sz="1300" b="1" kern="1200" dirty="0" err="1">
                <a:solidFill>
                  <a:srgbClr val="2ABA83"/>
                </a:solidFill>
                <a:latin typeface="Verdana" panose="020B0604030504040204" pitchFamily="34" charset="0"/>
                <a:ea typeface="Verdana" panose="020B0604030504040204" pitchFamily="34" charset="0"/>
                <a:cs typeface="+mn-cs"/>
              </a:rPr>
              <a:t>préservante</a:t>
            </a:r>
            <a:r>
              <a:rPr lang="fr-FR" sz="1300" b="1" kern="1200" dirty="0">
                <a:solidFill>
                  <a:srgbClr val="2ABA83"/>
                </a:solidFill>
                <a:latin typeface="Verdana" panose="020B0604030504040204" pitchFamily="34" charset="0"/>
                <a:ea typeface="Verdana" panose="020B0604030504040204" pitchFamily="34" charset="0"/>
                <a:cs typeface="+mn-cs"/>
              </a:rPr>
              <a:t> sur les D3E, encombrants, des ateliers auto-réparation des D3E, des vélos, offre de réparation/reemploi de proximité (en pied d’immeuble, etc.), services innovants en faveur du reemploi, faire connaître les offres existantes à destination du grand public ou des professionnels, etc. </a:t>
            </a:r>
          </a:p>
        </p:txBody>
      </p:sp>
      <p:grpSp>
        <p:nvGrpSpPr>
          <p:cNvPr id="9" name="Groupe 8">
            <a:extLst>
              <a:ext uri="{FF2B5EF4-FFF2-40B4-BE49-F238E27FC236}">
                <a16:creationId xmlns:a16="http://schemas.microsoft.com/office/drawing/2014/main" id="{EFE34587-626B-9CED-F102-9BAD4C20B93D}"/>
              </a:ext>
            </a:extLst>
          </p:cNvPr>
          <p:cNvGrpSpPr/>
          <p:nvPr/>
        </p:nvGrpSpPr>
        <p:grpSpPr>
          <a:xfrm>
            <a:off x="1555180" y="0"/>
            <a:ext cx="1058876" cy="1512680"/>
            <a:chOff x="0" y="2492"/>
            <a:chExt cx="1058876" cy="1512680"/>
          </a:xfrm>
        </p:grpSpPr>
        <p:sp>
          <p:nvSpPr>
            <p:cNvPr id="10" name="Flèche : chevron 9">
              <a:extLst>
                <a:ext uri="{FF2B5EF4-FFF2-40B4-BE49-F238E27FC236}">
                  <a16:creationId xmlns:a16="http://schemas.microsoft.com/office/drawing/2014/main" id="{DF443B10-FE58-9F68-984E-B28DF32B1F55}"/>
                </a:ext>
              </a:extLst>
            </p:cNvPr>
            <p:cNvSpPr/>
            <p:nvPr/>
          </p:nvSpPr>
          <p:spPr>
            <a:xfrm rot="5400000">
              <a:off x="-226902" y="229394"/>
              <a:ext cx="1512680" cy="1058876"/>
            </a:xfrm>
            <a:prstGeom prst="chevron">
              <a:avLst/>
            </a:prstGeom>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1" name="Flèche : chevron 4">
              <a:extLst>
                <a:ext uri="{FF2B5EF4-FFF2-40B4-BE49-F238E27FC236}">
                  <a16:creationId xmlns:a16="http://schemas.microsoft.com/office/drawing/2014/main" id="{CCA516B2-841C-54D9-02DB-AA25FFB97102}"/>
                </a:ext>
              </a:extLst>
            </p:cNvPr>
            <p:cNvSpPr txBox="1"/>
            <p:nvPr/>
          </p:nvSpPr>
          <p:spPr>
            <a:xfrm>
              <a:off x="0" y="531930"/>
              <a:ext cx="1058876" cy="4538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1</a:t>
              </a:r>
            </a:p>
          </p:txBody>
        </p:sp>
      </p:grpSp>
      <p:grpSp>
        <p:nvGrpSpPr>
          <p:cNvPr id="16" name="Groupe 15">
            <a:extLst>
              <a:ext uri="{FF2B5EF4-FFF2-40B4-BE49-F238E27FC236}">
                <a16:creationId xmlns:a16="http://schemas.microsoft.com/office/drawing/2014/main" id="{193E215C-6648-004A-7D2B-A63CE655D79E}"/>
              </a:ext>
            </a:extLst>
          </p:cNvPr>
          <p:cNvGrpSpPr/>
          <p:nvPr/>
        </p:nvGrpSpPr>
        <p:grpSpPr>
          <a:xfrm>
            <a:off x="5755952" y="37678"/>
            <a:ext cx="1058876" cy="1512680"/>
            <a:chOff x="0" y="1320046"/>
            <a:chExt cx="1058876" cy="1512680"/>
          </a:xfrm>
        </p:grpSpPr>
        <p:sp>
          <p:nvSpPr>
            <p:cNvPr id="17" name="Flèche : chevron 16">
              <a:extLst>
                <a:ext uri="{FF2B5EF4-FFF2-40B4-BE49-F238E27FC236}">
                  <a16:creationId xmlns:a16="http://schemas.microsoft.com/office/drawing/2014/main" id="{9760B1DE-1FC5-8A3E-E828-222500875D52}"/>
                </a:ext>
              </a:extLst>
            </p:cNvPr>
            <p:cNvSpPr/>
            <p:nvPr/>
          </p:nvSpPr>
          <p:spPr>
            <a:xfrm rot="5400000">
              <a:off x="-226902" y="1546948"/>
              <a:ext cx="1512680" cy="1058876"/>
            </a:xfrm>
            <a:prstGeom prst="chevron">
              <a:avLst/>
            </a:prstGeom>
          </p:spPr>
          <p:style>
            <a:lnRef idx="2">
              <a:schemeClr val="accent5">
                <a:hueOff val="-3676672"/>
                <a:satOff val="-5114"/>
                <a:lumOff val="-1961"/>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sp>
        <p:sp>
          <p:nvSpPr>
            <p:cNvPr id="18" name="Flèche : chevron 4">
              <a:extLst>
                <a:ext uri="{FF2B5EF4-FFF2-40B4-BE49-F238E27FC236}">
                  <a16:creationId xmlns:a16="http://schemas.microsoft.com/office/drawing/2014/main" id="{433BFE46-3FF6-D4E5-89B5-70CE7E256433}"/>
                </a:ext>
              </a:extLst>
            </p:cNvPr>
            <p:cNvSpPr txBox="1"/>
            <p:nvPr/>
          </p:nvSpPr>
          <p:spPr>
            <a:xfrm>
              <a:off x="0" y="1849484"/>
              <a:ext cx="1058876" cy="4538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2</a:t>
              </a:r>
            </a:p>
          </p:txBody>
        </p:sp>
      </p:grpSp>
    </p:spTree>
    <p:extLst>
      <p:ext uri="{BB962C8B-B14F-4D97-AF65-F5344CB8AC3E}">
        <p14:creationId xmlns:p14="http://schemas.microsoft.com/office/powerpoint/2010/main" val="4242601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01A7693A-BDFC-DDCF-72D5-2184AF35F927}"/>
              </a:ext>
            </a:extLst>
          </p:cNvPr>
          <p:cNvSpPr>
            <a:spLocks noGrp="1"/>
          </p:cNvSpPr>
          <p:nvPr>
            <p:ph type="body" idx="1"/>
          </p:nvPr>
        </p:nvSpPr>
        <p:spPr>
          <a:xfrm>
            <a:off x="239225" y="1601264"/>
            <a:ext cx="3868340" cy="823912"/>
          </a:xfrm>
          <a:ln>
            <a:solidFill>
              <a:schemeClr val="accent1"/>
            </a:solidFill>
          </a:ln>
        </p:spPr>
        <p:txBody>
          <a:bodyPr>
            <a:noAutofit/>
          </a:bodyPr>
          <a:lstStyle/>
          <a:p>
            <a:pPr marL="0" lvl="1" indent="0" defTabSz="622300">
              <a:lnSpc>
                <a:spcPct val="110000"/>
              </a:lnSpc>
              <a:spcBef>
                <a:spcPct val="0"/>
              </a:spcBef>
              <a:spcAft>
                <a:spcPct val="15000"/>
              </a:spcAft>
            </a:pPr>
            <a:r>
              <a:rPr lang="fr-FR" sz="1300" u="sng" kern="1200" dirty="0">
                <a:solidFill>
                  <a:srgbClr val="92D050"/>
                </a:solidFill>
                <a:latin typeface="Verdana" panose="020B0604030504040204" pitchFamily="34" charset="0"/>
                <a:ea typeface="Verdana" panose="020B0604030504040204" pitchFamily="34" charset="0"/>
                <a:cs typeface="+mn-cs"/>
              </a:rPr>
              <a:t>Thématique</a:t>
            </a:r>
            <a:r>
              <a:rPr lang="fr-FR" sz="1300" kern="1200" dirty="0">
                <a:solidFill>
                  <a:srgbClr val="92D050"/>
                </a:solidFill>
                <a:latin typeface="Verdana" panose="020B0604030504040204" pitchFamily="34" charset="0"/>
                <a:ea typeface="Verdana" panose="020B0604030504040204" pitchFamily="34" charset="0"/>
                <a:cs typeface="+mn-cs"/>
              </a:rPr>
              <a:t> : collecte et tri pour meilleur réemploi des emballages et notamment plastique</a:t>
            </a:r>
            <a:endParaRPr lang="fr-FR" sz="1400" kern="1200" dirty="0">
              <a:solidFill>
                <a:srgbClr val="92D050"/>
              </a:solidFill>
              <a:latin typeface="Verdana" panose="020B0604030504040204" pitchFamily="34" charset="0"/>
              <a:ea typeface="Verdana" panose="020B0604030504040204" pitchFamily="34" charset="0"/>
              <a:cs typeface="+mn-cs"/>
            </a:endParaRPr>
          </a:p>
        </p:txBody>
      </p:sp>
      <p:sp>
        <p:nvSpPr>
          <p:cNvPr id="6" name="Espace réservé du texte 5">
            <a:extLst>
              <a:ext uri="{FF2B5EF4-FFF2-40B4-BE49-F238E27FC236}">
                <a16:creationId xmlns:a16="http://schemas.microsoft.com/office/drawing/2014/main" id="{75BC5DEA-3C58-92DA-F789-53D58BF5C95B}"/>
              </a:ext>
            </a:extLst>
          </p:cNvPr>
          <p:cNvSpPr>
            <a:spLocks noGrp="1"/>
          </p:cNvSpPr>
          <p:nvPr>
            <p:ph type="body" idx="2"/>
          </p:nvPr>
        </p:nvSpPr>
        <p:spPr>
          <a:xfrm>
            <a:off x="239225" y="2533280"/>
            <a:ext cx="3868340" cy="3684588"/>
          </a:xfrm>
          <a:ln>
            <a:solidFill>
              <a:schemeClr val="accent1"/>
            </a:solidFill>
          </a:ln>
        </p:spPr>
        <p:txBody>
          <a:bodyPr>
            <a:normAutofit/>
          </a:bodyPr>
          <a:lstStyle/>
          <a:p>
            <a:pPr marL="0" lvl="1" indent="0" defTabSz="622300">
              <a:lnSpc>
                <a:spcPct val="120000"/>
              </a:lnSpc>
              <a:spcBef>
                <a:spcPct val="0"/>
              </a:spcBef>
              <a:spcAft>
                <a:spcPct val="15000"/>
              </a:spcAft>
              <a:buSzPts val="2000"/>
              <a:buNone/>
            </a:pPr>
            <a:r>
              <a:rPr lang="fr-FR" sz="1300" b="1" u="sng" kern="1200" dirty="0">
                <a:solidFill>
                  <a:srgbClr val="92D050"/>
                </a:solidFill>
                <a:latin typeface="Verdana" panose="020B0604030504040204" pitchFamily="34" charset="0"/>
                <a:ea typeface="Verdana" panose="020B0604030504040204" pitchFamily="34" charset="0"/>
                <a:cs typeface="+mn-cs"/>
              </a:rPr>
              <a:t>Public cible </a:t>
            </a:r>
            <a:r>
              <a:rPr lang="fr-FR" sz="1300" b="1" kern="1200" dirty="0">
                <a:solidFill>
                  <a:srgbClr val="92D050"/>
                </a:solidFill>
                <a:latin typeface="Verdana" panose="020B0604030504040204" pitchFamily="34" charset="0"/>
                <a:ea typeface="Verdana" panose="020B0604030504040204" pitchFamily="34" charset="0"/>
                <a:cs typeface="+mn-cs"/>
              </a:rPr>
              <a:t>:grand public, élus, professionnels, entreprises, établissements scolaires et scolaires </a:t>
            </a:r>
          </a:p>
          <a:p>
            <a:pPr marL="0" lvl="1" indent="0" defTabSz="622300">
              <a:lnSpc>
                <a:spcPct val="120000"/>
              </a:lnSpc>
              <a:spcBef>
                <a:spcPct val="0"/>
              </a:spcBef>
              <a:spcAft>
                <a:spcPct val="15000"/>
              </a:spcAft>
              <a:buSzPts val="2000"/>
              <a:buNone/>
            </a:pPr>
            <a:endParaRPr lang="fr-FR" sz="1300" b="1" kern="1200" dirty="0">
              <a:solidFill>
                <a:srgbClr val="92D050"/>
              </a:solidFill>
              <a:latin typeface="Verdana" panose="020B0604030504040204" pitchFamily="34" charset="0"/>
              <a:ea typeface="Verdana" panose="020B0604030504040204" pitchFamily="34" charset="0"/>
              <a:cs typeface="+mn-cs"/>
            </a:endParaRPr>
          </a:p>
          <a:p>
            <a:pPr marL="0" lvl="1" indent="0" defTabSz="622300">
              <a:lnSpc>
                <a:spcPct val="120000"/>
              </a:lnSpc>
              <a:spcBef>
                <a:spcPct val="0"/>
              </a:spcBef>
              <a:spcAft>
                <a:spcPct val="15000"/>
              </a:spcAft>
              <a:buSzPts val="2000"/>
              <a:buNone/>
            </a:pPr>
            <a:endParaRPr lang="fr-FR" sz="1300" b="1" kern="1200" dirty="0">
              <a:solidFill>
                <a:srgbClr val="92D050"/>
              </a:solidFill>
              <a:latin typeface="Verdana" panose="020B0604030504040204" pitchFamily="34" charset="0"/>
              <a:ea typeface="Verdana" panose="020B0604030504040204" pitchFamily="34" charset="0"/>
              <a:cs typeface="+mn-cs"/>
            </a:endParaRPr>
          </a:p>
          <a:p>
            <a:pPr marL="0" lvl="1" indent="0" defTabSz="622300">
              <a:lnSpc>
                <a:spcPct val="120000"/>
              </a:lnSpc>
              <a:spcBef>
                <a:spcPct val="0"/>
              </a:spcBef>
              <a:spcAft>
                <a:spcPct val="15000"/>
              </a:spcAft>
              <a:buSzPts val="2000"/>
              <a:buNone/>
            </a:pPr>
            <a:r>
              <a:rPr lang="fr-FR" sz="1300" b="1" u="sng" kern="1200" dirty="0">
                <a:solidFill>
                  <a:srgbClr val="92D050"/>
                </a:solidFill>
                <a:latin typeface="Verdana" panose="020B0604030504040204" pitchFamily="34" charset="0"/>
                <a:ea typeface="Verdana" panose="020B0604030504040204" pitchFamily="34" charset="0"/>
                <a:cs typeface="+mn-cs"/>
              </a:rPr>
              <a:t>Quelques exemples</a:t>
            </a:r>
            <a:r>
              <a:rPr lang="fr-FR" sz="1300" b="1" kern="1200" dirty="0">
                <a:solidFill>
                  <a:srgbClr val="92D050"/>
                </a:solidFill>
                <a:latin typeface="Verdana" panose="020B0604030504040204" pitchFamily="34" charset="0"/>
                <a:ea typeface="Verdana" panose="020B0604030504040204" pitchFamily="34" charset="0"/>
                <a:cs typeface="+mn-cs"/>
              </a:rPr>
              <a:t>: projets de sensibilisation originaux et innovants pour mobiliser les différents publics en capacité d’agir (habitants, entreprises, scolaires, etc.) de façon ludique (défi sur le tri, valorisation in situ, etc.), challenges pour le meilleur tri et la collecte sélective des emballages et notamment plastiques</a:t>
            </a:r>
          </a:p>
          <a:p>
            <a:pPr marL="0" lvl="1" indent="0" defTabSz="622300">
              <a:lnSpc>
                <a:spcPct val="120000"/>
              </a:lnSpc>
              <a:spcBef>
                <a:spcPct val="0"/>
              </a:spcBef>
              <a:spcAft>
                <a:spcPct val="15000"/>
              </a:spcAft>
              <a:buSzPts val="2000"/>
              <a:buNone/>
            </a:pPr>
            <a:endParaRPr lang="fr-FR" sz="1400" b="1" kern="1200" dirty="0">
              <a:solidFill>
                <a:schemeClr val="tx1"/>
              </a:solidFill>
              <a:latin typeface="Verdana" panose="020B0604030504040204" pitchFamily="34" charset="0"/>
              <a:ea typeface="Verdana" panose="020B0604030504040204" pitchFamily="34" charset="0"/>
              <a:cs typeface="+mn-cs"/>
            </a:endParaRPr>
          </a:p>
        </p:txBody>
      </p:sp>
      <p:sp>
        <p:nvSpPr>
          <p:cNvPr id="7" name="Espace réservé du texte 6">
            <a:extLst>
              <a:ext uri="{FF2B5EF4-FFF2-40B4-BE49-F238E27FC236}">
                <a16:creationId xmlns:a16="http://schemas.microsoft.com/office/drawing/2014/main" id="{371014AB-6E47-23B4-F85F-CE1DB598F50A}"/>
              </a:ext>
            </a:extLst>
          </p:cNvPr>
          <p:cNvSpPr>
            <a:spLocks noGrp="1"/>
          </p:cNvSpPr>
          <p:nvPr>
            <p:ph type="body" idx="3"/>
          </p:nvPr>
        </p:nvSpPr>
        <p:spPr>
          <a:ln>
            <a:solidFill>
              <a:schemeClr val="accent1"/>
            </a:solidFill>
          </a:ln>
        </p:spPr>
        <p:txBody>
          <a:bodyPr>
            <a:normAutofit fontScale="92500" lnSpcReduction="20000"/>
          </a:bodyPr>
          <a:lstStyle/>
          <a:p>
            <a:pPr marL="0" lvl="1" indent="0" defTabSz="622300">
              <a:lnSpc>
                <a:spcPct val="130000"/>
              </a:lnSpc>
              <a:spcBef>
                <a:spcPct val="0"/>
              </a:spcBef>
              <a:spcAft>
                <a:spcPct val="15000"/>
              </a:spcAft>
            </a:pPr>
            <a:r>
              <a:rPr lang="fr-FR" sz="1400" u="sng" kern="1200" dirty="0">
                <a:solidFill>
                  <a:schemeClr val="accent2">
                    <a:lumMod val="75000"/>
                  </a:schemeClr>
                </a:solidFill>
                <a:latin typeface="Verdana" panose="020B0604030504040204" pitchFamily="34" charset="0"/>
                <a:ea typeface="Verdana" panose="020B0604030504040204" pitchFamily="34" charset="0"/>
                <a:cs typeface="+mn-cs"/>
              </a:rPr>
              <a:t>Thématique</a:t>
            </a:r>
            <a:r>
              <a:rPr lang="fr-FR" sz="1400" kern="1200" dirty="0">
                <a:solidFill>
                  <a:schemeClr val="accent2">
                    <a:lumMod val="75000"/>
                  </a:schemeClr>
                </a:solidFill>
                <a:latin typeface="Verdana" panose="020B0604030504040204" pitchFamily="34" charset="0"/>
                <a:ea typeface="Verdana" panose="020B0604030504040204" pitchFamily="34" charset="0"/>
                <a:cs typeface="+mn-cs"/>
              </a:rPr>
              <a:t> :</a:t>
            </a:r>
            <a:r>
              <a:rPr lang="fr-FR" sz="1400" kern="50" dirty="0">
                <a:solidFill>
                  <a:schemeClr val="accent2">
                    <a:lumMod val="75000"/>
                  </a:schemeClr>
                </a:solidFill>
                <a:effectLst/>
                <a:latin typeface="Verdana" panose="020B0604030504040204" pitchFamily="34" charset="0"/>
                <a:ea typeface="Lucida Sans Unicode" panose="020B0602030504020204" pitchFamily="34" charset="0"/>
                <a:cs typeface="Arial" panose="020B0604020202020204" pitchFamily="34" charset="0"/>
              </a:rPr>
              <a:t> </a:t>
            </a:r>
            <a:r>
              <a:rPr lang="fr-FR" sz="1400" kern="1200" dirty="0">
                <a:solidFill>
                  <a:schemeClr val="accent2">
                    <a:lumMod val="75000"/>
                  </a:schemeClr>
                </a:solidFill>
                <a:latin typeface="Verdana" panose="020B0604030504040204" pitchFamily="34" charset="0"/>
                <a:ea typeface="Verdana" panose="020B0604030504040204" pitchFamily="34" charset="0"/>
                <a:cs typeface="+mn-cs"/>
              </a:rPr>
              <a:t>le gaspillage alimentaire, la sensibilisation au compostage, la consommation responsable </a:t>
            </a:r>
          </a:p>
        </p:txBody>
      </p:sp>
      <p:sp>
        <p:nvSpPr>
          <p:cNvPr id="8" name="Espace réservé du texte 7">
            <a:extLst>
              <a:ext uri="{FF2B5EF4-FFF2-40B4-BE49-F238E27FC236}">
                <a16:creationId xmlns:a16="http://schemas.microsoft.com/office/drawing/2014/main" id="{11923DD0-2B71-9766-1C7B-4F0B10A4696F}"/>
              </a:ext>
            </a:extLst>
          </p:cNvPr>
          <p:cNvSpPr>
            <a:spLocks noGrp="1"/>
          </p:cNvSpPr>
          <p:nvPr>
            <p:ph type="body" idx="4"/>
          </p:nvPr>
        </p:nvSpPr>
        <p:spPr>
          <a:xfrm>
            <a:off x="4629150" y="2505075"/>
            <a:ext cx="3887391" cy="3684588"/>
          </a:xfrm>
          <a:ln>
            <a:solidFill>
              <a:schemeClr val="accent1"/>
            </a:solidFill>
          </a:ln>
        </p:spPr>
        <p:txBody>
          <a:bodyPr>
            <a:normAutofit fontScale="25000" lnSpcReduction="20000"/>
          </a:bodyPr>
          <a:lstStyle/>
          <a:p>
            <a:pPr marL="0" lvl="1" indent="0" defTabSz="622300">
              <a:lnSpc>
                <a:spcPct val="170000"/>
              </a:lnSpc>
              <a:spcBef>
                <a:spcPct val="0"/>
              </a:spcBef>
              <a:spcAft>
                <a:spcPct val="15000"/>
              </a:spcAft>
              <a:buSzPts val="2000"/>
              <a:buNone/>
            </a:pPr>
            <a:r>
              <a:rPr lang="fr-FR" sz="5200" b="1" u="sng" kern="1200" dirty="0">
                <a:solidFill>
                  <a:schemeClr val="accent2">
                    <a:lumMod val="75000"/>
                  </a:schemeClr>
                </a:solidFill>
                <a:latin typeface="Verdana" panose="020B0604030504040204" pitchFamily="34" charset="0"/>
                <a:ea typeface="Verdana" panose="020B0604030504040204" pitchFamily="34" charset="0"/>
                <a:cs typeface="+mn-cs"/>
              </a:rPr>
              <a:t>Public cible </a:t>
            </a:r>
            <a:r>
              <a:rPr lang="fr-FR" sz="5200" b="1" kern="1200" dirty="0">
                <a:solidFill>
                  <a:schemeClr val="accent2">
                    <a:lumMod val="75000"/>
                  </a:schemeClr>
                </a:solidFill>
                <a:latin typeface="Verdana" panose="020B0604030504040204" pitchFamily="34" charset="0"/>
                <a:ea typeface="Verdana" panose="020B0604030504040204" pitchFamily="34" charset="0"/>
                <a:cs typeface="+mn-cs"/>
              </a:rPr>
              <a:t>: élèves ou établissements scolaires tout cycle scolaire </a:t>
            </a:r>
          </a:p>
          <a:p>
            <a:pPr marL="0" lvl="1" indent="0" defTabSz="622300">
              <a:lnSpc>
                <a:spcPct val="130000"/>
              </a:lnSpc>
              <a:spcBef>
                <a:spcPct val="0"/>
              </a:spcBef>
              <a:spcAft>
                <a:spcPct val="15000"/>
              </a:spcAft>
              <a:buSzPts val="2000"/>
              <a:buNone/>
            </a:pPr>
            <a:endParaRPr lang="fr-FR" sz="5200" b="1" kern="1200" dirty="0">
              <a:solidFill>
                <a:schemeClr val="accent2">
                  <a:lumMod val="75000"/>
                </a:schemeClr>
              </a:solidFill>
              <a:latin typeface="Verdana" panose="020B0604030504040204" pitchFamily="34" charset="0"/>
              <a:ea typeface="Verdana" panose="020B0604030504040204" pitchFamily="34" charset="0"/>
              <a:cs typeface="+mn-cs"/>
            </a:endParaRPr>
          </a:p>
          <a:p>
            <a:pPr marL="0" lvl="1" indent="0" defTabSz="622300">
              <a:lnSpc>
                <a:spcPct val="130000"/>
              </a:lnSpc>
              <a:spcBef>
                <a:spcPct val="0"/>
              </a:spcBef>
              <a:spcAft>
                <a:spcPct val="15000"/>
              </a:spcAft>
              <a:buSzPts val="2000"/>
              <a:buNone/>
            </a:pPr>
            <a:endParaRPr lang="fr-FR" sz="5200" b="1" kern="1200" dirty="0">
              <a:solidFill>
                <a:schemeClr val="accent2">
                  <a:lumMod val="75000"/>
                </a:schemeClr>
              </a:solidFill>
              <a:latin typeface="Verdana" panose="020B0604030504040204" pitchFamily="34" charset="0"/>
              <a:ea typeface="Verdana" panose="020B0604030504040204" pitchFamily="34" charset="0"/>
              <a:cs typeface="+mn-cs"/>
            </a:endParaRPr>
          </a:p>
          <a:p>
            <a:pPr marL="0" lvl="1" indent="0" defTabSz="622300">
              <a:lnSpc>
                <a:spcPct val="130000"/>
              </a:lnSpc>
              <a:spcBef>
                <a:spcPct val="0"/>
              </a:spcBef>
              <a:spcAft>
                <a:spcPct val="15000"/>
              </a:spcAft>
              <a:buSzPts val="2000"/>
              <a:buNone/>
            </a:pPr>
            <a:endParaRPr lang="fr-FR" sz="5200" b="1" kern="1200" dirty="0">
              <a:solidFill>
                <a:schemeClr val="accent2">
                  <a:lumMod val="75000"/>
                </a:schemeClr>
              </a:solidFill>
              <a:latin typeface="Verdana" panose="020B0604030504040204" pitchFamily="34" charset="0"/>
              <a:ea typeface="Verdana" panose="020B0604030504040204" pitchFamily="34" charset="0"/>
              <a:cs typeface="+mn-cs"/>
            </a:endParaRPr>
          </a:p>
          <a:p>
            <a:pPr marL="0" lvl="1" indent="0" defTabSz="622300">
              <a:lnSpc>
                <a:spcPct val="170000"/>
              </a:lnSpc>
              <a:spcBef>
                <a:spcPct val="0"/>
              </a:spcBef>
              <a:spcAft>
                <a:spcPct val="15000"/>
              </a:spcAft>
              <a:buSzPts val="2000"/>
              <a:buNone/>
            </a:pPr>
            <a:r>
              <a:rPr lang="fr-FR" sz="5200" b="1" u="sng" kern="1200" dirty="0">
                <a:solidFill>
                  <a:schemeClr val="accent2">
                    <a:lumMod val="75000"/>
                  </a:schemeClr>
                </a:solidFill>
                <a:latin typeface="Verdana" panose="020B0604030504040204" pitchFamily="34" charset="0"/>
                <a:ea typeface="Verdana" panose="020B0604030504040204" pitchFamily="34" charset="0"/>
                <a:cs typeface="+mn-cs"/>
              </a:rPr>
              <a:t>Quelques  exemples </a:t>
            </a:r>
            <a:r>
              <a:rPr lang="fr-FR" sz="5200" b="1" kern="1200" dirty="0">
                <a:solidFill>
                  <a:schemeClr val="accent2">
                    <a:lumMod val="75000"/>
                  </a:schemeClr>
                </a:solidFill>
                <a:latin typeface="Verdana" panose="020B0604030504040204" pitchFamily="34" charset="0"/>
                <a:ea typeface="Verdana" panose="020B0604030504040204" pitchFamily="34" charset="0"/>
                <a:cs typeface="+mn-cs"/>
              </a:rPr>
              <a:t>: séances d’animation à échéances régulières telles que : actions d’information,  séjours, ateliers de fabrication par soi-même, jeux ludiques, défis ou intervention d’un professionnel, etc. </a:t>
            </a:r>
          </a:p>
        </p:txBody>
      </p:sp>
      <p:sp>
        <p:nvSpPr>
          <p:cNvPr id="11" name="Titre 10">
            <a:extLst>
              <a:ext uri="{FF2B5EF4-FFF2-40B4-BE49-F238E27FC236}">
                <a16:creationId xmlns:a16="http://schemas.microsoft.com/office/drawing/2014/main" id="{0A8B1FBD-DF47-FDB1-7646-BAD175C14954}"/>
              </a:ext>
            </a:extLst>
          </p:cNvPr>
          <p:cNvSpPr>
            <a:spLocks noGrp="1"/>
          </p:cNvSpPr>
          <p:nvPr>
            <p:ph type="title"/>
          </p:nvPr>
        </p:nvSpPr>
        <p:spPr/>
        <p:txBody>
          <a:bodyPr/>
          <a:lstStyle/>
          <a:p>
            <a:br>
              <a:rPr lang="fr-FR" dirty="0"/>
            </a:br>
            <a:endParaRPr lang="fr-FR" dirty="0"/>
          </a:p>
        </p:txBody>
      </p:sp>
      <p:grpSp>
        <p:nvGrpSpPr>
          <p:cNvPr id="12" name="Groupe 11">
            <a:extLst>
              <a:ext uri="{FF2B5EF4-FFF2-40B4-BE49-F238E27FC236}">
                <a16:creationId xmlns:a16="http://schemas.microsoft.com/office/drawing/2014/main" id="{7D457A90-4CF5-58FE-BC14-D62AF8E7D6BA}"/>
              </a:ext>
            </a:extLst>
          </p:cNvPr>
          <p:cNvGrpSpPr/>
          <p:nvPr/>
        </p:nvGrpSpPr>
        <p:grpSpPr>
          <a:xfrm>
            <a:off x="1485793" y="0"/>
            <a:ext cx="1058876" cy="1512680"/>
            <a:chOff x="0" y="2637601"/>
            <a:chExt cx="1058876" cy="1512680"/>
          </a:xfrm>
        </p:grpSpPr>
        <p:sp>
          <p:nvSpPr>
            <p:cNvPr id="13" name="Flèche : chevron 12">
              <a:extLst>
                <a:ext uri="{FF2B5EF4-FFF2-40B4-BE49-F238E27FC236}">
                  <a16:creationId xmlns:a16="http://schemas.microsoft.com/office/drawing/2014/main" id="{60501641-D025-A17F-1C31-B45593AB223E}"/>
                </a:ext>
              </a:extLst>
            </p:cNvPr>
            <p:cNvSpPr/>
            <p:nvPr/>
          </p:nvSpPr>
          <p:spPr>
            <a:xfrm rot="5400000">
              <a:off x="-226902" y="2864503"/>
              <a:ext cx="1512680" cy="1058876"/>
            </a:xfrm>
            <a:prstGeom prst="chevron">
              <a:avLst/>
            </a:prstGeom>
          </p:spPr>
          <p:style>
            <a:lnRef idx="2">
              <a:schemeClr val="accent5">
                <a:hueOff val="-7353344"/>
                <a:satOff val="-10228"/>
                <a:lumOff val="-3922"/>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4" name="Flèche : chevron 4">
              <a:extLst>
                <a:ext uri="{FF2B5EF4-FFF2-40B4-BE49-F238E27FC236}">
                  <a16:creationId xmlns:a16="http://schemas.microsoft.com/office/drawing/2014/main" id="{617F871D-E033-1464-9F30-9D0522FF968C}"/>
                </a:ext>
              </a:extLst>
            </p:cNvPr>
            <p:cNvSpPr txBox="1"/>
            <p:nvPr/>
          </p:nvSpPr>
          <p:spPr>
            <a:xfrm>
              <a:off x="0" y="3167039"/>
              <a:ext cx="1058876" cy="4538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3</a:t>
              </a:r>
            </a:p>
          </p:txBody>
        </p:sp>
      </p:grpSp>
      <p:grpSp>
        <p:nvGrpSpPr>
          <p:cNvPr id="16" name="Groupe 15">
            <a:extLst>
              <a:ext uri="{FF2B5EF4-FFF2-40B4-BE49-F238E27FC236}">
                <a16:creationId xmlns:a16="http://schemas.microsoft.com/office/drawing/2014/main" id="{C139D434-2A53-3906-3165-25EC441A2E2B}"/>
              </a:ext>
            </a:extLst>
          </p:cNvPr>
          <p:cNvGrpSpPr/>
          <p:nvPr/>
        </p:nvGrpSpPr>
        <p:grpSpPr>
          <a:xfrm>
            <a:off x="5659777" y="82232"/>
            <a:ext cx="1058876" cy="1512680"/>
            <a:chOff x="0" y="2637601"/>
            <a:chExt cx="1058876" cy="1512680"/>
          </a:xfrm>
          <a:solidFill>
            <a:schemeClr val="accent2">
              <a:lumMod val="75000"/>
            </a:schemeClr>
          </a:solidFill>
        </p:grpSpPr>
        <p:sp>
          <p:nvSpPr>
            <p:cNvPr id="17" name="Flèche : chevron 16">
              <a:extLst>
                <a:ext uri="{FF2B5EF4-FFF2-40B4-BE49-F238E27FC236}">
                  <a16:creationId xmlns:a16="http://schemas.microsoft.com/office/drawing/2014/main" id="{8155EDC6-43EA-E0F6-B070-677AE1B55FEB}"/>
                </a:ext>
              </a:extLst>
            </p:cNvPr>
            <p:cNvSpPr/>
            <p:nvPr/>
          </p:nvSpPr>
          <p:spPr>
            <a:xfrm rot="5400000">
              <a:off x="-226902" y="2864503"/>
              <a:ext cx="1512680" cy="1058876"/>
            </a:xfrm>
            <a:prstGeom prst="chevron">
              <a:avLst/>
            </a:prstGeom>
            <a:grpFill/>
          </p:spPr>
          <p:style>
            <a:lnRef idx="2">
              <a:schemeClr val="accent5">
                <a:hueOff val="-7353344"/>
                <a:satOff val="-10228"/>
                <a:lumOff val="-3922"/>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sp>
        <p:sp>
          <p:nvSpPr>
            <p:cNvPr id="18" name="Flèche : chevron 4">
              <a:extLst>
                <a:ext uri="{FF2B5EF4-FFF2-40B4-BE49-F238E27FC236}">
                  <a16:creationId xmlns:a16="http://schemas.microsoft.com/office/drawing/2014/main" id="{5BF3B23F-5B87-4E6A-B329-2C58A8AD4EB7}"/>
                </a:ext>
              </a:extLst>
            </p:cNvPr>
            <p:cNvSpPr txBox="1"/>
            <p:nvPr/>
          </p:nvSpPr>
          <p:spPr>
            <a:xfrm>
              <a:off x="0" y="3167039"/>
              <a:ext cx="1058876" cy="45380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fr-FR" sz="3100" kern="1200" dirty="0"/>
                <a:t>3</a:t>
              </a:r>
            </a:p>
          </p:txBody>
        </p:sp>
      </p:grpSp>
    </p:spTree>
    <p:extLst>
      <p:ext uri="{BB962C8B-B14F-4D97-AF65-F5344CB8AC3E}">
        <p14:creationId xmlns:p14="http://schemas.microsoft.com/office/powerpoint/2010/main" val="336753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A808D85-758E-E77B-834F-3D6EB16C5907}"/>
              </a:ext>
            </a:extLst>
          </p:cNvPr>
          <p:cNvSpPr>
            <a:spLocks noGrp="1"/>
          </p:cNvSpPr>
          <p:nvPr>
            <p:ph type="subTitle" idx="1"/>
          </p:nvPr>
        </p:nvSpPr>
        <p:spPr>
          <a:xfrm>
            <a:off x="267640" y="2727120"/>
            <a:ext cx="3524722" cy="697627"/>
          </a:xfrm>
          <a:solidFill>
            <a:schemeClr val="bg1"/>
          </a:solidFill>
          <a:ln w="38100">
            <a:solidFill>
              <a:srgbClr val="FF0000"/>
            </a:solidFill>
          </a:ln>
        </p:spPr>
        <p:txBody>
          <a:bodyPr>
            <a:noAutofit/>
          </a:bodyPr>
          <a:lstStyle/>
          <a:p>
            <a:pPr marL="0" lvl="0" indent="0">
              <a:lnSpc>
                <a:spcPct val="100000"/>
              </a:lnSpc>
              <a:spcBef>
                <a:spcPts val="0"/>
              </a:spcBef>
              <a:buClr>
                <a:srgbClr val="000000"/>
              </a:buClr>
            </a:pPr>
            <a:r>
              <a:rPr lang="fr-FR" sz="1600" b="1" kern="50" dirty="0">
                <a:solidFill>
                  <a:schemeClr val="tx1"/>
                </a:solidFill>
                <a:latin typeface="Verdana" panose="020B0604030504040204" pitchFamily="34" charset="0"/>
                <a:cs typeface="Arial" panose="020B0604020202020204" pitchFamily="34" charset="0"/>
                <a:sym typeface="Arial"/>
              </a:rPr>
              <a:t>par territoire /département/</a:t>
            </a:r>
          </a:p>
          <a:p>
            <a:pPr marL="0" indent="0">
              <a:lnSpc>
                <a:spcPct val="100000"/>
              </a:lnSpc>
              <a:spcBef>
                <a:spcPts val="0"/>
              </a:spcBef>
              <a:buClr>
                <a:srgbClr val="000000"/>
              </a:buClr>
            </a:pPr>
            <a:r>
              <a:rPr lang="fr-FR" sz="1600" b="1" kern="50" dirty="0">
                <a:solidFill>
                  <a:schemeClr val="tx1"/>
                </a:solidFill>
                <a:latin typeface="Verdana" panose="020B0604030504040204" pitchFamily="34" charset="0"/>
                <a:cs typeface="Arial" panose="020B0604020202020204" pitchFamily="34" charset="0"/>
                <a:sym typeface="Arial"/>
              </a:rPr>
              <a:t>40 000 €</a:t>
            </a:r>
          </a:p>
        </p:txBody>
      </p:sp>
      <p:sp>
        <p:nvSpPr>
          <p:cNvPr id="7" name="ZoneTexte 6">
            <a:extLst>
              <a:ext uri="{FF2B5EF4-FFF2-40B4-BE49-F238E27FC236}">
                <a16:creationId xmlns:a16="http://schemas.microsoft.com/office/drawing/2014/main" id="{ABDDF988-EDD0-90C9-5F29-CD84DBC14070}"/>
              </a:ext>
            </a:extLst>
          </p:cNvPr>
          <p:cNvSpPr txBox="1"/>
          <p:nvPr/>
        </p:nvSpPr>
        <p:spPr>
          <a:xfrm>
            <a:off x="209588" y="5982739"/>
            <a:ext cx="3640826" cy="646331"/>
          </a:xfrm>
          <a:prstGeom prst="rect">
            <a:avLst/>
          </a:prstGeom>
          <a:noFill/>
          <a:ln>
            <a:solidFill>
              <a:schemeClr val="tx1"/>
            </a:solidFill>
            <a:prstDash val="sysDot"/>
          </a:ln>
        </p:spPr>
        <p:txBody>
          <a:bodyPr wrap="square">
            <a:spAutoFit/>
          </a:bodyPr>
          <a:lstStyle/>
          <a:p>
            <a:pPr algn="ctr"/>
            <a:r>
              <a:rPr lang="fr-FR" sz="1200" b="1" kern="50" dirty="0">
                <a:solidFill>
                  <a:srgbClr val="C00000"/>
                </a:solidFill>
                <a:effectLst/>
                <a:latin typeface="Verdana" panose="020B0604030504040204" pitchFamily="34" charset="0"/>
                <a:ea typeface="Lucida Sans Unicode" panose="020B0602030504020204" pitchFamily="34" charset="0"/>
                <a:cs typeface="Arial" panose="020B0604020202020204" pitchFamily="34" charset="0"/>
              </a:rPr>
              <a:t>***Le jury </a:t>
            </a:r>
            <a:r>
              <a:rPr lang="fr-FR" sz="1200" b="1" kern="50" dirty="0">
                <a:solidFill>
                  <a:srgbClr val="C00000"/>
                </a:solidFill>
                <a:latin typeface="Verdana" panose="020B0604030504040204" pitchFamily="34" charset="0"/>
                <a:ea typeface="Lucida Sans Unicode" panose="020B0602030504020204" pitchFamily="34" charset="0"/>
                <a:cs typeface="Arial" panose="020B0604020202020204" pitchFamily="34" charset="0"/>
              </a:rPr>
              <a:t>régional se réserve la possibilité des modifications des interventions par territoire/par axe </a:t>
            </a:r>
            <a:endParaRPr lang="fr-FR" sz="1200" dirty="0">
              <a:solidFill>
                <a:srgbClr val="C00000"/>
              </a:solidFill>
            </a:endParaRPr>
          </a:p>
        </p:txBody>
      </p:sp>
      <p:sp>
        <p:nvSpPr>
          <p:cNvPr id="9" name="ZoneTexte 8">
            <a:extLst>
              <a:ext uri="{FF2B5EF4-FFF2-40B4-BE49-F238E27FC236}">
                <a16:creationId xmlns:a16="http://schemas.microsoft.com/office/drawing/2014/main" id="{D85D0AE5-A063-3366-70E0-9C55A39A6FF5}"/>
              </a:ext>
            </a:extLst>
          </p:cNvPr>
          <p:cNvSpPr txBox="1"/>
          <p:nvPr/>
        </p:nvSpPr>
        <p:spPr>
          <a:xfrm>
            <a:off x="267640" y="1629102"/>
            <a:ext cx="3524722" cy="697627"/>
          </a:xfrm>
          <a:prstGeom prst="rect">
            <a:avLst/>
          </a:prstGeom>
          <a:solidFill>
            <a:schemeClr val="accent1">
              <a:lumMod val="60000"/>
              <a:lumOff val="40000"/>
            </a:schemeClr>
          </a:solidFill>
        </p:spPr>
        <p:txBody>
          <a:bodyPr wrap="square">
            <a:spAutoFit/>
          </a:bodyPr>
          <a:lstStyle/>
          <a:p>
            <a:pPr algn="ctr">
              <a:lnSpc>
                <a:spcPct val="115000"/>
              </a:lnSpc>
            </a:pPr>
            <a:r>
              <a:rPr lang="fr-FR" sz="1800" b="1" kern="50" dirty="0">
                <a:solidFill>
                  <a:schemeClr val="tx1"/>
                </a:solidFill>
                <a:latin typeface="Verdana" panose="020B0604030504040204" pitchFamily="34" charset="0"/>
                <a:ea typeface="Lucida Sans Unicode" panose="020B0602030504020204" pitchFamily="34" charset="0"/>
                <a:cs typeface="Arial" panose="020B0604020202020204" pitchFamily="34" charset="0"/>
              </a:rPr>
              <a:t>B</a:t>
            </a:r>
            <a:r>
              <a:rPr lang="fr-FR" sz="18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udget DEC </a:t>
            </a:r>
          </a:p>
          <a:p>
            <a:pPr algn="ctr">
              <a:lnSpc>
                <a:spcPct val="115000"/>
              </a:lnSpc>
            </a:pPr>
            <a:r>
              <a:rPr lang="fr-FR" sz="18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480.000€ </a:t>
            </a:r>
            <a:endParaRPr lang="fr-FR" sz="1800" b="1" kern="50" dirty="0">
              <a:solidFill>
                <a:schemeClr val="tx1"/>
              </a:solidFill>
              <a:effectLst/>
              <a:latin typeface="Verdana" panose="020B0604030504040204" pitchFamily="34" charset="0"/>
              <a:ea typeface="Lucida Sans Unicode" panose="020B0602030504020204" pitchFamily="34" charset="0"/>
              <a:cs typeface="Mangal" panose="02040503050203030202" pitchFamily="18" charset="0"/>
            </a:endParaRPr>
          </a:p>
        </p:txBody>
      </p:sp>
      <p:sp>
        <p:nvSpPr>
          <p:cNvPr id="11" name="ZoneTexte 10">
            <a:extLst>
              <a:ext uri="{FF2B5EF4-FFF2-40B4-BE49-F238E27FC236}">
                <a16:creationId xmlns:a16="http://schemas.microsoft.com/office/drawing/2014/main" id="{7AB21DAD-DA22-A009-4943-819F5F5DE242}"/>
              </a:ext>
            </a:extLst>
          </p:cNvPr>
          <p:cNvSpPr txBox="1"/>
          <p:nvPr/>
        </p:nvSpPr>
        <p:spPr>
          <a:xfrm>
            <a:off x="267640" y="3903938"/>
            <a:ext cx="3524722" cy="584775"/>
          </a:xfrm>
          <a:prstGeom prst="rect">
            <a:avLst/>
          </a:prstGeom>
          <a:solidFill>
            <a:schemeClr val="bg1"/>
          </a:solidFill>
          <a:ln w="38100">
            <a:solidFill>
              <a:srgbClr val="FF0000"/>
            </a:solidFill>
          </a:ln>
        </p:spPr>
        <p:txBody>
          <a:bodyPr wrap="square">
            <a:spAutoFit/>
          </a:bodyPr>
          <a:lstStyle/>
          <a:p>
            <a:pPr algn="ctr"/>
            <a:r>
              <a:rPr lang="fr-FR" sz="1600" b="1" kern="50" dirty="0">
                <a:solidFill>
                  <a:schemeClr val="tx1"/>
                </a:solidFill>
                <a:latin typeface="Verdana" panose="020B0604030504040204" pitchFamily="34" charset="0"/>
                <a:ea typeface="Lucida Sans Unicode" panose="020B0602030504020204" pitchFamily="34" charset="0"/>
                <a:cs typeface="Arial" panose="020B0604020202020204" pitchFamily="34" charset="0"/>
              </a:rPr>
              <a:t>par </a:t>
            </a:r>
            <a:r>
              <a:rPr lang="fr-FR" sz="16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axes d’intervention</a:t>
            </a:r>
          </a:p>
          <a:p>
            <a:pPr algn="ctr"/>
            <a:r>
              <a:rPr lang="fr-FR" sz="1600" b="1" kern="50" dirty="0">
                <a:solidFill>
                  <a:schemeClr val="tx1"/>
                </a:solidFill>
                <a:effectLst/>
                <a:latin typeface="Verdana" panose="020B0604030504040204" pitchFamily="34" charset="0"/>
                <a:ea typeface="Lucida Sans Unicode" panose="020B0602030504020204" pitchFamily="34" charset="0"/>
                <a:cs typeface="Arial" panose="020B0604020202020204" pitchFamily="34" charset="0"/>
              </a:rPr>
              <a:t>120 000€</a:t>
            </a:r>
            <a:endParaRPr lang="fr-FR" dirty="0"/>
          </a:p>
        </p:txBody>
      </p:sp>
      <p:pic>
        <p:nvPicPr>
          <p:cNvPr id="6146" name="Picture 2" descr="Vecteur D'icône De Calcul D'argent Budget Encaissant Le Logo D'illustration  Symbole Financier De Paiement Illustration de Vecteur - Illustration du  produits, conception: 152384471">
            <a:extLst>
              <a:ext uri="{FF2B5EF4-FFF2-40B4-BE49-F238E27FC236}">
                <a16:creationId xmlns:a16="http://schemas.microsoft.com/office/drawing/2014/main" id="{354E166F-C8EB-8C24-BF92-FB5B05BE61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396" y="87369"/>
            <a:ext cx="1869422" cy="1466223"/>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17E39F50-4613-B186-257C-0E2FA8579BE7}"/>
              </a:ext>
            </a:extLst>
          </p:cNvPr>
          <p:cNvSpPr txBox="1"/>
          <p:nvPr/>
        </p:nvSpPr>
        <p:spPr>
          <a:xfrm>
            <a:off x="5047323" y="1629347"/>
            <a:ext cx="3840638" cy="697627"/>
          </a:xfrm>
          <a:prstGeom prst="rect">
            <a:avLst/>
          </a:prstGeom>
          <a:solidFill>
            <a:schemeClr val="accent1">
              <a:lumMod val="60000"/>
              <a:lumOff val="40000"/>
            </a:schemeClr>
          </a:solidFill>
        </p:spPr>
        <p:txBody>
          <a:bodyPr wrap="square">
            <a:spAutoFit/>
          </a:bodyPr>
          <a:lstStyle/>
          <a:p>
            <a:pPr algn="ctr">
              <a:lnSpc>
                <a:spcPct val="115000"/>
              </a:lnSpc>
            </a:pPr>
            <a:r>
              <a:rPr lang="fr-FR" sz="1800" b="1" kern="50" dirty="0">
                <a:solidFill>
                  <a:schemeClr val="tx1"/>
                </a:solidFill>
                <a:latin typeface="Verdana" panose="020B0604030504040204" pitchFamily="34" charset="0"/>
                <a:cs typeface="Arial" panose="020B0604020202020204" pitchFamily="34" charset="0"/>
              </a:rPr>
              <a:t>Budget Projet</a:t>
            </a:r>
          </a:p>
          <a:p>
            <a:pPr algn="ctr">
              <a:lnSpc>
                <a:spcPct val="115000"/>
              </a:lnSpc>
            </a:pPr>
            <a:r>
              <a:rPr lang="fr-FR" sz="1800" b="1" kern="50" dirty="0">
                <a:solidFill>
                  <a:schemeClr val="tx1"/>
                </a:solidFill>
                <a:latin typeface="Verdana" panose="020B0604030504040204" pitchFamily="34" charset="0"/>
                <a:cs typeface="Arial" panose="020B0604020202020204" pitchFamily="34" charset="0"/>
              </a:rPr>
              <a:t>40 000€</a:t>
            </a:r>
          </a:p>
        </p:txBody>
      </p:sp>
      <p:sp>
        <p:nvSpPr>
          <p:cNvPr id="5" name="Sous-titre 2">
            <a:extLst>
              <a:ext uri="{FF2B5EF4-FFF2-40B4-BE49-F238E27FC236}">
                <a16:creationId xmlns:a16="http://schemas.microsoft.com/office/drawing/2014/main" id="{6D8FC082-4D8F-0BA9-11A1-74F8A51EAE08}"/>
              </a:ext>
            </a:extLst>
          </p:cNvPr>
          <p:cNvSpPr txBox="1">
            <a:spLocks/>
          </p:cNvSpPr>
          <p:nvPr/>
        </p:nvSpPr>
        <p:spPr>
          <a:xfrm>
            <a:off x="5222135" y="2686805"/>
            <a:ext cx="3665826" cy="464768"/>
          </a:xfrm>
          <a:prstGeom prst="rect">
            <a:avLst/>
          </a:prstGeom>
          <a:solidFill>
            <a:schemeClr val="bg1"/>
          </a:solidFill>
          <a:ln w="38100">
            <a:solidFill>
              <a:srgbClr val="FF0000"/>
            </a:solid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marL="0" indent="0">
              <a:lnSpc>
                <a:spcPct val="100000"/>
              </a:lnSpc>
              <a:spcBef>
                <a:spcPts val="0"/>
              </a:spcBef>
              <a:buClr>
                <a:srgbClr val="000000"/>
              </a:buClr>
            </a:pPr>
            <a:r>
              <a:rPr lang="fr-FR" sz="1600" b="1" kern="50" dirty="0">
                <a:solidFill>
                  <a:schemeClr val="tx1"/>
                </a:solidFill>
                <a:latin typeface="Verdana" panose="020B0604030504040204" pitchFamily="34" charset="0"/>
                <a:cs typeface="Arial" panose="020B0604020202020204" pitchFamily="34" charset="0"/>
                <a:sym typeface="Arial"/>
              </a:rPr>
              <a:t>Taux max. 80%</a:t>
            </a:r>
            <a:endParaRPr lang="fr-FR" sz="2000" b="1" kern="50" dirty="0">
              <a:solidFill>
                <a:schemeClr val="tx1"/>
              </a:solidFill>
              <a:latin typeface="Verdana" panose="020B0604030504040204" pitchFamily="34" charset="0"/>
              <a:cs typeface="Arial" panose="020B0604020202020204" pitchFamily="34" charset="0"/>
              <a:sym typeface="Arial"/>
            </a:endParaRPr>
          </a:p>
        </p:txBody>
      </p:sp>
      <p:sp>
        <p:nvSpPr>
          <p:cNvPr id="6" name="ZoneTexte 5">
            <a:extLst>
              <a:ext uri="{FF2B5EF4-FFF2-40B4-BE49-F238E27FC236}">
                <a16:creationId xmlns:a16="http://schemas.microsoft.com/office/drawing/2014/main" id="{6DB0B194-3BB5-AE70-FBB7-025AC5F31484}"/>
              </a:ext>
            </a:extLst>
          </p:cNvPr>
          <p:cNvSpPr txBox="1"/>
          <p:nvPr/>
        </p:nvSpPr>
        <p:spPr>
          <a:xfrm>
            <a:off x="5268587" y="3462961"/>
            <a:ext cx="3665825" cy="584775"/>
          </a:xfrm>
          <a:prstGeom prst="rect">
            <a:avLst/>
          </a:prstGeom>
          <a:solidFill>
            <a:schemeClr val="bg1"/>
          </a:solidFill>
          <a:ln w="38100">
            <a:solidFill>
              <a:srgbClr val="FF0000"/>
            </a:solidFill>
          </a:ln>
        </p:spPr>
        <p:txBody>
          <a:bodyPr wrap="square">
            <a:spAutoFit/>
          </a:bodyPr>
          <a:lstStyle/>
          <a:p>
            <a:pPr algn="ctr">
              <a:buSzPts val="2400"/>
            </a:pPr>
            <a:r>
              <a:rPr lang="fr-FR" sz="1600" b="1" kern="50" dirty="0">
                <a:solidFill>
                  <a:schemeClr val="tx1"/>
                </a:solidFill>
                <a:latin typeface="Verdana" panose="020B0604030504040204" pitchFamily="34" charset="0"/>
                <a:cs typeface="Arial" panose="020B0604020202020204" pitchFamily="34" charset="0"/>
                <a:sym typeface="Calibri"/>
              </a:rPr>
              <a:t>Période d’ éligibilité 1/9/2023 au 1/9/2024</a:t>
            </a:r>
            <a:endParaRPr lang="fr-FR" dirty="0"/>
          </a:p>
        </p:txBody>
      </p:sp>
      <p:sp>
        <p:nvSpPr>
          <p:cNvPr id="14" name="ZoneTexte 13">
            <a:extLst>
              <a:ext uri="{FF2B5EF4-FFF2-40B4-BE49-F238E27FC236}">
                <a16:creationId xmlns:a16="http://schemas.microsoft.com/office/drawing/2014/main" id="{BA07121E-91A1-70DF-303C-22322A4CE469}"/>
              </a:ext>
            </a:extLst>
          </p:cNvPr>
          <p:cNvSpPr txBox="1"/>
          <p:nvPr/>
        </p:nvSpPr>
        <p:spPr>
          <a:xfrm>
            <a:off x="3399166" y="552095"/>
            <a:ext cx="1869422" cy="769441"/>
          </a:xfrm>
          <a:prstGeom prst="rect">
            <a:avLst/>
          </a:prstGeom>
          <a:noFill/>
        </p:spPr>
        <p:txBody>
          <a:bodyPr wrap="square">
            <a:spAutoFit/>
          </a:bodyPr>
          <a:lstStyle/>
          <a:p>
            <a:r>
              <a:rPr lang="fr-FR" sz="4400" b="1" dirty="0">
                <a:solidFill>
                  <a:srgbClr val="FF0000"/>
                </a:solidFill>
                <a:latin typeface="Calibri"/>
                <a:cs typeface="Calibri"/>
              </a:rPr>
              <a:t>Budget</a:t>
            </a:r>
            <a:endParaRPr lang="fr-FR" sz="4400" dirty="0"/>
          </a:p>
        </p:txBody>
      </p:sp>
      <p:sp>
        <p:nvSpPr>
          <p:cNvPr id="15" name="ZoneTexte 14">
            <a:extLst>
              <a:ext uri="{FF2B5EF4-FFF2-40B4-BE49-F238E27FC236}">
                <a16:creationId xmlns:a16="http://schemas.microsoft.com/office/drawing/2014/main" id="{EE54BA1B-5C93-8780-8D11-E9BC70A40DF9}"/>
              </a:ext>
            </a:extLst>
          </p:cNvPr>
          <p:cNvSpPr txBox="1"/>
          <p:nvPr/>
        </p:nvSpPr>
        <p:spPr>
          <a:xfrm>
            <a:off x="5351638" y="4428711"/>
            <a:ext cx="3582774" cy="1323439"/>
          </a:xfrm>
          <a:prstGeom prst="rect">
            <a:avLst/>
          </a:prstGeom>
          <a:solidFill>
            <a:schemeClr val="bg1"/>
          </a:solidFill>
          <a:ln w="38100">
            <a:solidFill>
              <a:srgbClr val="FF0000"/>
            </a:solidFill>
          </a:ln>
        </p:spPr>
        <p:txBody>
          <a:bodyPr wrap="square">
            <a:spAutoFit/>
          </a:bodyPr>
          <a:lstStyle/>
          <a:p>
            <a:pPr algn="ctr">
              <a:buSzPts val="2400"/>
            </a:pPr>
            <a:r>
              <a:rPr lang="fr-FR" sz="1600" b="1" kern="50" dirty="0">
                <a:solidFill>
                  <a:schemeClr val="tx1"/>
                </a:solidFill>
                <a:latin typeface="Verdana" panose="020B0604030504040204" pitchFamily="34" charset="0"/>
                <a:cs typeface="Arial" panose="020B0604020202020204" pitchFamily="34" charset="0"/>
                <a:sym typeface="Calibri"/>
              </a:rPr>
              <a:t>Dépenses préparatoires</a:t>
            </a:r>
          </a:p>
          <a:p>
            <a:pPr algn="ctr">
              <a:buSzPts val="2400"/>
            </a:pPr>
            <a:r>
              <a:rPr lang="fr-FR" sz="1600" b="1" kern="50" dirty="0">
                <a:solidFill>
                  <a:schemeClr val="tx1"/>
                </a:solidFill>
                <a:latin typeface="Verdana" panose="020B0604030504040204" pitchFamily="34" charset="0"/>
                <a:cs typeface="Arial" panose="020B0604020202020204" pitchFamily="34" charset="0"/>
                <a:sym typeface="Calibri"/>
              </a:rPr>
              <a:t>22/5/2023 au 1/9/2023</a:t>
            </a:r>
          </a:p>
          <a:p>
            <a:pPr algn="ctr">
              <a:buSzPts val="2400"/>
            </a:pPr>
            <a:r>
              <a:rPr lang="fr-FR" sz="1600" b="1" kern="50" dirty="0">
                <a:solidFill>
                  <a:schemeClr val="tx1"/>
                </a:solidFill>
                <a:latin typeface="Verdana" panose="020B0604030504040204" pitchFamily="34" charset="0"/>
                <a:cs typeface="Arial" panose="020B0604020202020204" pitchFamily="34" charset="0"/>
                <a:sym typeface="Calibri"/>
              </a:rPr>
              <a:t>MAIS</a:t>
            </a:r>
          </a:p>
          <a:p>
            <a:pPr algn="ctr">
              <a:buSzPts val="2400"/>
            </a:pPr>
            <a:r>
              <a:rPr lang="fr-FR" sz="1600" b="1" kern="50" dirty="0">
                <a:solidFill>
                  <a:schemeClr val="tx1"/>
                </a:solidFill>
                <a:latin typeface="Verdana" panose="020B0604030504040204" pitchFamily="34" charset="0"/>
                <a:cs typeface="Arial" panose="020B0604020202020204" pitchFamily="34" charset="0"/>
                <a:sym typeface="Calibri"/>
              </a:rPr>
              <a:t>10% max. de la subvention régionale </a:t>
            </a:r>
            <a:endParaRPr lang="fr-FR" dirty="0"/>
          </a:p>
        </p:txBody>
      </p:sp>
      <p:sp>
        <p:nvSpPr>
          <p:cNvPr id="16" name="ZoneTexte 15">
            <a:extLst>
              <a:ext uri="{FF2B5EF4-FFF2-40B4-BE49-F238E27FC236}">
                <a16:creationId xmlns:a16="http://schemas.microsoft.com/office/drawing/2014/main" id="{AD07256E-40D9-83CD-6D52-3B53F205B2C5}"/>
              </a:ext>
            </a:extLst>
          </p:cNvPr>
          <p:cNvSpPr txBox="1"/>
          <p:nvPr/>
        </p:nvSpPr>
        <p:spPr>
          <a:xfrm>
            <a:off x="267640" y="4922298"/>
            <a:ext cx="3582774" cy="338554"/>
          </a:xfrm>
          <a:prstGeom prst="rect">
            <a:avLst/>
          </a:prstGeom>
          <a:solidFill>
            <a:schemeClr val="bg1"/>
          </a:solidFill>
          <a:ln w="38100">
            <a:solidFill>
              <a:srgbClr val="FF0000"/>
            </a:solidFill>
          </a:ln>
        </p:spPr>
        <p:txBody>
          <a:bodyPr wrap="square">
            <a:spAutoFit/>
          </a:bodyPr>
          <a:lstStyle/>
          <a:p>
            <a:pPr algn="ctr"/>
            <a:r>
              <a:rPr lang="fr-FR" sz="1600" b="1" kern="50" dirty="0">
                <a:solidFill>
                  <a:schemeClr val="tx1"/>
                </a:solidFill>
                <a:latin typeface="Verdana" panose="020B0604030504040204" pitchFamily="34" charset="0"/>
                <a:cs typeface="Arial" panose="020B0604020202020204" pitchFamily="34" charset="0"/>
              </a:rPr>
              <a:t>un lauréat par territoire</a:t>
            </a:r>
          </a:p>
        </p:txBody>
      </p:sp>
    </p:spTree>
    <p:extLst>
      <p:ext uri="{BB962C8B-B14F-4D97-AF65-F5344CB8AC3E}">
        <p14:creationId xmlns:p14="http://schemas.microsoft.com/office/powerpoint/2010/main" val="636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4"/>
          <p:cNvSpPr txBox="1">
            <a:spLocks noGrp="1"/>
          </p:cNvSpPr>
          <p:nvPr>
            <p:ph type="title"/>
          </p:nvPr>
        </p:nvSpPr>
        <p:spPr>
          <a:xfrm>
            <a:off x="2265548" y="113013"/>
            <a:ext cx="4895581"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FF0000"/>
              </a:buClr>
              <a:buSzPts val="3200"/>
              <a:buFont typeface="Calibri"/>
              <a:buNone/>
            </a:pPr>
            <a:r>
              <a:rPr lang="fr-FR" b="1" dirty="0">
                <a:solidFill>
                  <a:srgbClr val="FF0000"/>
                </a:solidFill>
                <a:sym typeface="Arial"/>
              </a:rPr>
              <a:t> Durée des projets</a:t>
            </a:r>
            <a:endParaRPr b="1" dirty="0">
              <a:solidFill>
                <a:srgbClr val="FF0000"/>
              </a:solidFill>
              <a:sym typeface="Arial"/>
            </a:endParaRPr>
          </a:p>
        </p:txBody>
      </p:sp>
      <p:grpSp>
        <p:nvGrpSpPr>
          <p:cNvPr id="194" name="Google Shape;194;p4"/>
          <p:cNvGrpSpPr/>
          <p:nvPr/>
        </p:nvGrpSpPr>
        <p:grpSpPr>
          <a:xfrm>
            <a:off x="1194011" y="1413210"/>
            <a:ext cx="2143076" cy="4309079"/>
            <a:chOff x="245279" y="1640574"/>
            <a:chExt cx="2143076" cy="4309079"/>
          </a:xfrm>
        </p:grpSpPr>
        <p:grpSp>
          <p:nvGrpSpPr>
            <p:cNvPr id="198" name="Google Shape;198;p4"/>
            <p:cNvGrpSpPr/>
            <p:nvPr/>
          </p:nvGrpSpPr>
          <p:grpSpPr>
            <a:xfrm>
              <a:off x="245280" y="1640574"/>
              <a:ext cx="2143075" cy="869696"/>
              <a:chOff x="423080" y="3170201"/>
              <a:chExt cx="2143075" cy="869696"/>
            </a:xfrm>
          </p:grpSpPr>
          <p:grpSp>
            <p:nvGrpSpPr>
              <p:cNvPr id="199" name="Google Shape;199;p4"/>
              <p:cNvGrpSpPr/>
              <p:nvPr/>
            </p:nvGrpSpPr>
            <p:grpSpPr>
              <a:xfrm>
                <a:off x="423080" y="3275463"/>
                <a:ext cx="2143075" cy="764434"/>
                <a:chOff x="423080" y="3275463"/>
                <a:chExt cx="2143075" cy="764434"/>
              </a:xfrm>
            </p:grpSpPr>
            <p:sp>
              <p:nvSpPr>
                <p:cNvPr id="200" name="Google Shape;200;p4"/>
                <p:cNvSpPr/>
                <p:nvPr/>
              </p:nvSpPr>
              <p:spPr>
                <a:xfrm>
                  <a:off x="423080" y="3275463"/>
                  <a:ext cx="2143075" cy="764434"/>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22/05/2023</a:t>
                  </a:r>
                  <a:endParaRPr sz="2000" b="1" dirty="0">
                    <a:solidFill>
                      <a:srgbClr val="0070C0"/>
                    </a:solidFill>
                    <a:latin typeface="Calibri"/>
                    <a:ea typeface="Calibri"/>
                    <a:cs typeface="Calibri"/>
                    <a:sym typeface="Calibri"/>
                  </a:endParaRPr>
                </a:p>
              </p:txBody>
            </p:sp>
            <p:sp>
              <p:nvSpPr>
                <p:cNvPr id="201" name="Google Shape;201;p4"/>
                <p:cNvSpPr/>
                <p:nvPr/>
              </p:nvSpPr>
              <p:spPr>
                <a:xfrm>
                  <a:off x="423081" y="3275463"/>
                  <a:ext cx="914400" cy="202441"/>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02" name="Google Shape;202;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03" name="Google Shape;203;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nvGrpSpPr>
            <p:cNvPr id="205" name="Google Shape;205;p4"/>
            <p:cNvGrpSpPr/>
            <p:nvPr/>
          </p:nvGrpSpPr>
          <p:grpSpPr>
            <a:xfrm>
              <a:off x="245279" y="3312877"/>
              <a:ext cx="2143075" cy="869696"/>
              <a:chOff x="423079" y="3170201"/>
              <a:chExt cx="2143075" cy="869696"/>
            </a:xfrm>
          </p:grpSpPr>
          <p:grpSp>
            <p:nvGrpSpPr>
              <p:cNvPr id="206" name="Google Shape;206;p4"/>
              <p:cNvGrpSpPr/>
              <p:nvPr/>
            </p:nvGrpSpPr>
            <p:grpSpPr>
              <a:xfrm>
                <a:off x="423079" y="3275463"/>
                <a:ext cx="2143075" cy="764434"/>
                <a:chOff x="423079" y="3275463"/>
                <a:chExt cx="2143075" cy="764434"/>
              </a:xfrm>
            </p:grpSpPr>
            <p:sp>
              <p:nvSpPr>
                <p:cNvPr id="207" name="Google Shape;207;p4"/>
                <p:cNvSpPr/>
                <p:nvPr/>
              </p:nvSpPr>
              <p:spPr>
                <a:xfrm>
                  <a:off x="423079" y="3275463"/>
                  <a:ext cx="2143075" cy="764434"/>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01/09/2023</a:t>
                  </a:r>
                  <a:endParaRPr sz="2400" b="1" dirty="0">
                    <a:solidFill>
                      <a:srgbClr val="0070C0"/>
                    </a:solidFill>
                    <a:latin typeface="Calibri"/>
                    <a:ea typeface="Calibri"/>
                    <a:cs typeface="Calibri"/>
                    <a:sym typeface="Calibri"/>
                  </a:endParaRPr>
                </a:p>
              </p:txBody>
            </p:sp>
            <p:sp>
              <p:nvSpPr>
                <p:cNvPr id="208" name="Google Shape;208;p4"/>
                <p:cNvSpPr/>
                <p:nvPr/>
              </p:nvSpPr>
              <p:spPr>
                <a:xfrm>
                  <a:off x="423081" y="3275463"/>
                  <a:ext cx="914400" cy="202441"/>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09" name="Google Shape;209;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10" name="Google Shape;210;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nvGrpSpPr>
            <p:cNvPr id="211" name="Google Shape;211;p4"/>
            <p:cNvGrpSpPr/>
            <p:nvPr/>
          </p:nvGrpSpPr>
          <p:grpSpPr>
            <a:xfrm>
              <a:off x="245280" y="5003227"/>
              <a:ext cx="2143075" cy="946426"/>
              <a:chOff x="423080" y="3093471"/>
              <a:chExt cx="2143075" cy="946426"/>
            </a:xfrm>
          </p:grpSpPr>
          <p:grpSp>
            <p:nvGrpSpPr>
              <p:cNvPr id="212" name="Google Shape;212;p4"/>
              <p:cNvGrpSpPr/>
              <p:nvPr/>
            </p:nvGrpSpPr>
            <p:grpSpPr>
              <a:xfrm>
                <a:off x="423080" y="3093471"/>
                <a:ext cx="2143075" cy="946426"/>
                <a:chOff x="423080" y="3093471"/>
                <a:chExt cx="2143075" cy="946426"/>
              </a:xfrm>
            </p:grpSpPr>
            <p:sp>
              <p:nvSpPr>
                <p:cNvPr id="213" name="Google Shape;213;p4"/>
                <p:cNvSpPr/>
                <p:nvPr/>
              </p:nvSpPr>
              <p:spPr>
                <a:xfrm>
                  <a:off x="423080" y="3093471"/>
                  <a:ext cx="2143075" cy="946426"/>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36000" tIns="144000" rIns="36000" bIns="45700" anchor="ctr" anchorCtr="0">
                  <a:noAutofit/>
                </a:bodyPr>
                <a:lstStyle/>
                <a:p>
                  <a:pPr marL="0" marR="0" lvl="0" indent="0" algn="ctr" rtl="0">
                    <a:spcBef>
                      <a:spcPts val="0"/>
                    </a:spcBef>
                    <a:spcAft>
                      <a:spcPts val="0"/>
                    </a:spcAft>
                    <a:buNone/>
                  </a:pPr>
                  <a:r>
                    <a:rPr lang="fr-FR" sz="2400" b="1" dirty="0">
                      <a:solidFill>
                        <a:srgbClr val="0070C0"/>
                      </a:solidFill>
                      <a:latin typeface="Calibri"/>
                      <a:ea typeface="Calibri"/>
                      <a:cs typeface="Calibri"/>
                      <a:sym typeface="Calibri"/>
                    </a:rPr>
                    <a:t>30/09/2024</a:t>
                  </a:r>
                  <a:endParaRPr sz="2400" b="1" dirty="0">
                    <a:solidFill>
                      <a:srgbClr val="0070C0"/>
                    </a:solidFill>
                    <a:latin typeface="Calibri"/>
                    <a:ea typeface="Calibri"/>
                    <a:cs typeface="Calibri"/>
                    <a:sym typeface="Calibri"/>
                  </a:endParaRPr>
                </a:p>
              </p:txBody>
            </p:sp>
            <p:sp>
              <p:nvSpPr>
                <p:cNvPr id="214" name="Google Shape;214;p4"/>
                <p:cNvSpPr/>
                <p:nvPr/>
              </p:nvSpPr>
              <p:spPr>
                <a:xfrm>
                  <a:off x="423081" y="3170201"/>
                  <a:ext cx="914400" cy="307703"/>
                </a:xfrm>
                <a:prstGeom prst="roundRect">
                  <a:avLst>
                    <a:gd name="adj" fmla="val 16667"/>
                  </a:avLst>
                </a:prstGeom>
                <a:solidFill>
                  <a:srgbClr val="0070C0"/>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sp>
            <p:nvSpPr>
              <p:cNvPr id="215" name="Google Shape;215;p4"/>
              <p:cNvSpPr/>
              <p:nvPr/>
            </p:nvSpPr>
            <p:spPr>
              <a:xfrm rot="-5400000">
                <a:off x="620284"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sp>
            <p:nvSpPr>
              <p:cNvPr id="216" name="Google Shape;216;p4"/>
              <p:cNvSpPr/>
              <p:nvPr/>
            </p:nvSpPr>
            <p:spPr>
              <a:xfrm rot="-5400000">
                <a:off x="951882" y="3224201"/>
                <a:ext cx="216000" cy="108000"/>
              </a:xfrm>
              <a:prstGeom prst="roundRect">
                <a:avLst>
                  <a:gd name="adj" fmla="val 16667"/>
                </a:avLst>
              </a:prstGeom>
              <a:solidFill>
                <a:schemeClr val="lt1"/>
              </a:solidFill>
              <a:ln w="381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a:solidFill>
                    <a:srgbClr val="0070C0"/>
                  </a:solidFill>
                  <a:latin typeface="Calibri"/>
                  <a:ea typeface="Calibri"/>
                  <a:cs typeface="Calibri"/>
                  <a:sym typeface="Calibri"/>
                </a:endParaRPr>
              </a:p>
            </p:txBody>
          </p:sp>
        </p:grpSp>
      </p:grpSp>
      <p:sp>
        <p:nvSpPr>
          <p:cNvPr id="220" name="Google Shape;220;p4"/>
          <p:cNvSpPr/>
          <p:nvPr/>
        </p:nvSpPr>
        <p:spPr>
          <a:xfrm>
            <a:off x="4381958" y="1518472"/>
            <a:ext cx="380083" cy="1672303"/>
          </a:xfrm>
          <a:prstGeom prst="rightBrace">
            <a:avLst>
              <a:gd name="adj1" fmla="val 8333"/>
              <a:gd name="adj2" fmla="val 50000"/>
            </a:avLst>
          </a:prstGeom>
          <a:noFill/>
          <a:ln w="28575"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 name="ZoneTexte 2">
            <a:extLst>
              <a:ext uri="{FF2B5EF4-FFF2-40B4-BE49-F238E27FC236}">
                <a16:creationId xmlns:a16="http://schemas.microsoft.com/office/drawing/2014/main" id="{17C65A40-97D7-1B1D-D7BA-010A51B61B91}"/>
              </a:ext>
            </a:extLst>
          </p:cNvPr>
          <p:cNvSpPr txBox="1"/>
          <p:nvPr/>
        </p:nvSpPr>
        <p:spPr>
          <a:xfrm>
            <a:off x="4998412" y="1814235"/>
            <a:ext cx="3278322" cy="738664"/>
          </a:xfrm>
          <a:prstGeom prst="rect">
            <a:avLst/>
          </a:prstGeom>
          <a:noFill/>
          <a:ln>
            <a:solidFill>
              <a:srgbClr val="0070C0"/>
            </a:solidFill>
          </a:ln>
        </p:spPr>
        <p:txBody>
          <a:bodyPr wrap="square" rtlCol="0">
            <a:spAutoFit/>
          </a:bodyPr>
          <a:lstStyle/>
          <a:p>
            <a:pPr algn="ctr"/>
            <a:r>
              <a:rPr lang="fr-FR" dirty="0">
                <a:solidFill>
                  <a:srgbClr val="FF0000"/>
                </a:solidFill>
              </a:rPr>
              <a:t>Phase préparatoire </a:t>
            </a:r>
          </a:p>
          <a:p>
            <a:pPr algn="ctr"/>
            <a:r>
              <a:rPr lang="fr-FR" dirty="0">
                <a:solidFill>
                  <a:schemeClr val="tx1"/>
                </a:solidFill>
              </a:rPr>
              <a:t>Dépenses engagées = 10% max du montant de la subvention régionale</a:t>
            </a:r>
          </a:p>
        </p:txBody>
      </p:sp>
      <p:sp>
        <p:nvSpPr>
          <p:cNvPr id="4" name="Google Shape;220;p4">
            <a:extLst>
              <a:ext uri="{FF2B5EF4-FFF2-40B4-BE49-F238E27FC236}">
                <a16:creationId xmlns:a16="http://schemas.microsoft.com/office/drawing/2014/main" id="{B26D20DA-3490-5B0C-A41A-EE7DA84737D1}"/>
              </a:ext>
            </a:extLst>
          </p:cNvPr>
          <p:cNvSpPr/>
          <p:nvPr/>
        </p:nvSpPr>
        <p:spPr>
          <a:xfrm>
            <a:off x="4411979" y="3301514"/>
            <a:ext cx="380083" cy="2385042"/>
          </a:xfrm>
          <a:prstGeom prst="rightBrace">
            <a:avLst>
              <a:gd name="adj1" fmla="val 8333"/>
              <a:gd name="adj2" fmla="val 50000"/>
            </a:avLst>
          </a:prstGeom>
          <a:noFill/>
          <a:ln w="28575"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5" name="ZoneTexte 4">
            <a:extLst>
              <a:ext uri="{FF2B5EF4-FFF2-40B4-BE49-F238E27FC236}">
                <a16:creationId xmlns:a16="http://schemas.microsoft.com/office/drawing/2014/main" id="{A7FDE221-65B7-DAE5-3B07-EAB1466BF499}"/>
              </a:ext>
            </a:extLst>
          </p:cNvPr>
          <p:cNvSpPr txBox="1"/>
          <p:nvPr/>
        </p:nvSpPr>
        <p:spPr>
          <a:xfrm>
            <a:off x="5103678" y="4265569"/>
            <a:ext cx="3278322" cy="738664"/>
          </a:xfrm>
          <a:prstGeom prst="rect">
            <a:avLst/>
          </a:prstGeom>
          <a:noFill/>
          <a:ln>
            <a:solidFill>
              <a:srgbClr val="0070C0"/>
            </a:solidFill>
          </a:ln>
        </p:spPr>
        <p:txBody>
          <a:bodyPr wrap="square" rtlCol="0">
            <a:spAutoFit/>
          </a:bodyPr>
          <a:lstStyle/>
          <a:p>
            <a:pPr algn="ctr"/>
            <a:r>
              <a:rPr lang="fr-FR" dirty="0">
                <a:solidFill>
                  <a:srgbClr val="FF0000"/>
                </a:solidFill>
              </a:rPr>
              <a:t>Phase opérationnelle du déroulement du projet</a:t>
            </a:r>
          </a:p>
          <a:p>
            <a:pPr algn="ctr"/>
            <a:r>
              <a:rPr lang="fr-FR" dirty="0">
                <a:solidFill>
                  <a:schemeClr val="tx1"/>
                </a:solidFill>
              </a:rPr>
              <a:t>Dépenses engagées</a:t>
            </a:r>
          </a:p>
        </p:txBody>
      </p:sp>
      <p:cxnSp>
        <p:nvCxnSpPr>
          <p:cNvPr id="8" name="Connecteur droit 7">
            <a:extLst>
              <a:ext uri="{FF2B5EF4-FFF2-40B4-BE49-F238E27FC236}">
                <a16:creationId xmlns:a16="http://schemas.microsoft.com/office/drawing/2014/main" id="{2FC9F759-BBF3-9148-0FC3-3258C13F9199}"/>
              </a:ext>
            </a:extLst>
          </p:cNvPr>
          <p:cNvCxnSpPr>
            <a:cxnSpLocks/>
          </p:cNvCxnSpPr>
          <p:nvPr/>
        </p:nvCxnSpPr>
        <p:spPr>
          <a:xfrm>
            <a:off x="450888" y="3076086"/>
            <a:ext cx="362932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5742483"/>
      </p:ext>
    </p:extLst>
  </p:cSld>
  <p:clrMapOvr>
    <a:masterClrMapping/>
  </p:clrMapOvr>
</p:sld>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1152</Words>
  <Application>Microsoft Office PowerPoint</Application>
  <PresentationFormat>Affichage à l'écran (4:3)</PresentationFormat>
  <Paragraphs>167</Paragraphs>
  <Slides>16</Slides>
  <Notes>8</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16</vt:i4>
      </vt:variant>
    </vt:vector>
  </HeadingPairs>
  <TitlesOfParts>
    <vt:vector size="25" baseType="lpstr">
      <vt:lpstr>Arial</vt:lpstr>
      <vt:lpstr>Calibri</vt:lpstr>
      <vt:lpstr>Lato</vt:lpstr>
      <vt:lpstr>Noto Sans Symbols</vt:lpstr>
      <vt:lpstr>Symbol</vt:lpstr>
      <vt:lpstr>Verdana</vt:lpstr>
      <vt:lpstr>Wingdings</vt:lpstr>
      <vt:lpstr>Thème Office</vt:lpstr>
      <vt:lpstr>1_Thème Office</vt:lpstr>
      <vt:lpstr>   Webinaire   Nouvel appel à projets "Zéro Déchet en Nouvelle-Aquitaine, passons à l'action" </vt:lpstr>
      <vt:lpstr>Présentation PowerPoint</vt:lpstr>
      <vt:lpstr>Présentation PowerPoint</vt:lpstr>
      <vt:lpstr>Présentation PowerPoint</vt:lpstr>
      <vt:lpstr>Présentation PowerPoint</vt:lpstr>
      <vt:lpstr>Présentation PowerPoint</vt:lpstr>
      <vt:lpstr> </vt:lpstr>
      <vt:lpstr>Présentation PowerPoint</vt:lpstr>
      <vt:lpstr> Durée des projets</vt:lpstr>
      <vt:lpstr>        </vt:lpstr>
      <vt:lpstr>Présentation PowerPoint</vt:lpstr>
      <vt:lpstr>Présentation PowerPoint</vt:lpstr>
      <vt:lpstr> Calendrier /étapes clé </vt:lpstr>
      <vt:lpstr>DOSSIER A REMETTRE</vt:lpstr>
      <vt:lpstr>Présentation PowerPoint</vt:lpstr>
      <vt:lpstr>Merci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Sophie LAVOREL</dc:creator>
  <cp:lastModifiedBy>Sheila ZECOVIC</cp:lastModifiedBy>
  <cp:revision>65</cp:revision>
  <cp:lastPrinted>2023-04-05T06:39:04Z</cp:lastPrinted>
  <dcterms:created xsi:type="dcterms:W3CDTF">2019-07-09T10:13:12Z</dcterms:created>
  <dcterms:modified xsi:type="dcterms:W3CDTF">2023-04-05T06:54:23Z</dcterms:modified>
</cp:coreProperties>
</file>