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84" r:id="rId5"/>
  </p:sldMasterIdLst>
  <p:notesMasterIdLst>
    <p:notesMasterId r:id="rId42"/>
  </p:notesMasterIdLst>
  <p:sldIdLst>
    <p:sldId id="295" r:id="rId6"/>
    <p:sldId id="292" r:id="rId7"/>
    <p:sldId id="293" r:id="rId8"/>
    <p:sldId id="294" r:id="rId9"/>
    <p:sldId id="305" r:id="rId10"/>
    <p:sldId id="258" r:id="rId11"/>
    <p:sldId id="257" r:id="rId12"/>
    <p:sldId id="272" r:id="rId13"/>
    <p:sldId id="306" r:id="rId14"/>
    <p:sldId id="260" r:id="rId15"/>
    <p:sldId id="298" r:id="rId16"/>
    <p:sldId id="299" r:id="rId17"/>
    <p:sldId id="300" r:id="rId18"/>
    <p:sldId id="301" r:id="rId19"/>
    <p:sldId id="302" r:id="rId20"/>
    <p:sldId id="303" r:id="rId21"/>
    <p:sldId id="307" r:id="rId22"/>
    <p:sldId id="261" r:id="rId23"/>
    <p:sldId id="284" r:id="rId24"/>
    <p:sldId id="283" r:id="rId25"/>
    <p:sldId id="285" r:id="rId26"/>
    <p:sldId id="286" r:id="rId27"/>
    <p:sldId id="287" r:id="rId28"/>
    <p:sldId id="288" r:id="rId29"/>
    <p:sldId id="308" r:id="rId30"/>
    <p:sldId id="262" r:id="rId31"/>
    <p:sldId id="263" r:id="rId32"/>
    <p:sldId id="297" r:id="rId33"/>
    <p:sldId id="264" r:id="rId34"/>
    <p:sldId id="265" r:id="rId35"/>
    <p:sldId id="266" r:id="rId36"/>
    <p:sldId id="267" r:id="rId37"/>
    <p:sldId id="268" r:id="rId38"/>
    <p:sldId id="296" r:id="rId39"/>
    <p:sldId id="269" r:id="rId40"/>
    <p:sldId id="304" r:id="rId4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39750" indent="-825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81088" indent="-1666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22425" indent="-2508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163763" indent="-3349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F9D39-DCBC-463F-B5FF-98DD0553920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A754D3-DD1F-4CF3-909C-50B0E7C53B96}">
      <dgm:prSet phldrT="[Texte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b="1" dirty="0" smtClean="0"/>
            <a:t>Potentiel méthanogène</a:t>
          </a:r>
          <a:endParaRPr lang="fr-FR" b="1" dirty="0"/>
        </a:p>
      </dgm:t>
    </dgm:pt>
    <dgm:pt modelId="{B171DC3E-D1F6-440C-81AF-52EE86A331C3}" type="parTrans" cxnId="{6F63B4E0-559E-4415-8AC7-72A5D3F644E6}">
      <dgm:prSet/>
      <dgm:spPr/>
      <dgm:t>
        <a:bodyPr/>
        <a:lstStyle/>
        <a:p>
          <a:endParaRPr lang="fr-FR"/>
        </a:p>
      </dgm:t>
    </dgm:pt>
    <dgm:pt modelId="{0254F094-7FC1-4C63-B911-8768D5A37ED7}" type="sibTrans" cxnId="{6F63B4E0-559E-4415-8AC7-72A5D3F644E6}">
      <dgm:prSet/>
      <dgm:spPr/>
      <dgm:t>
        <a:bodyPr/>
        <a:lstStyle/>
        <a:p>
          <a:endParaRPr lang="fr-FR"/>
        </a:p>
      </dgm:t>
    </dgm:pt>
    <dgm:pt modelId="{51189C66-CD90-4D2F-A2FD-F5675D5970C0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b="1" dirty="0" smtClean="0"/>
            <a:t>Accès à la ressource</a:t>
          </a:r>
          <a:endParaRPr lang="fr-FR" b="1" dirty="0"/>
        </a:p>
      </dgm:t>
    </dgm:pt>
    <dgm:pt modelId="{FD314757-FF11-443C-9CF8-F454B8F2D0F6}" type="parTrans" cxnId="{2B656C33-3704-4BA0-B292-0611ECFB825A}">
      <dgm:prSet/>
      <dgm:spPr/>
      <dgm:t>
        <a:bodyPr/>
        <a:lstStyle/>
        <a:p>
          <a:endParaRPr lang="fr-FR"/>
        </a:p>
      </dgm:t>
    </dgm:pt>
    <dgm:pt modelId="{93798994-75B9-4BA3-8D9E-20D85722060B}" type="sibTrans" cxnId="{2B656C33-3704-4BA0-B292-0611ECFB825A}">
      <dgm:prSet/>
      <dgm:spPr/>
      <dgm:t>
        <a:bodyPr/>
        <a:lstStyle/>
        <a:p>
          <a:endParaRPr lang="fr-FR"/>
        </a:p>
      </dgm:t>
    </dgm:pt>
    <dgm:pt modelId="{BEA86387-061D-4BEF-B1A2-C07BEE4D2301}">
      <dgm:prSet phldrT="[Texte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fr-FR" b="1" dirty="0" smtClean="0"/>
            <a:t>Contraintes techniques, procédés</a:t>
          </a:r>
          <a:endParaRPr lang="fr-FR" b="1" dirty="0"/>
        </a:p>
      </dgm:t>
    </dgm:pt>
    <dgm:pt modelId="{95F1657D-7ED9-4637-8710-B0152E0BF687}" type="parTrans" cxnId="{D28A2BDC-B7AF-48C4-AB80-0B28CC94BDB9}">
      <dgm:prSet/>
      <dgm:spPr/>
      <dgm:t>
        <a:bodyPr/>
        <a:lstStyle/>
        <a:p>
          <a:endParaRPr lang="fr-FR"/>
        </a:p>
      </dgm:t>
    </dgm:pt>
    <dgm:pt modelId="{5A1284AE-45C6-4028-A7A9-DF6390D794CA}" type="sibTrans" cxnId="{D28A2BDC-B7AF-48C4-AB80-0B28CC94BDB9}">
      <dgm:prSet/>
      <dgm:spPr/>
      <dgm:t>
        <a:bodyPr/>
        <a:lstStyle/>
        <a:p>
          <a:endParaRPr lang="fr-FR"/>
        </a:p>
      </dgm:t>
    </dgm:pt>
    <dgm:pt modelId="{5F28969B-C738-44C1-A627-88ADCE7E9882}">
      <dgm:prSet phldrT="[Texte]"/>
      <dgm:spPr>
        <a:solidFill>
          <a:srgbClr val="E4700D"/>
        </a:solidFill>
        <a:ln w="38100">
          <a:solidFill>
            <a:srgbClr val="E4700D"/>
          </a:solidFill>
        </a:ln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Contraintes réglementaires</a:t>
          </a:r>
          <a:endParaRPr lang="fr-FR" dirty="0">
            <a:solidFill>
              <a:schemeClr val="bg1"/>
            </a:solidFill>
          </a:endParaRPr>
        </a:p>
      </dgm:t>
    </dgm:pt>
    <dgm:pt modelId="{228E483B-CA75-438B-BB1C-3FC831FEF829}" type="parTrans" cxnId="{A794A8A5-8945-4972-B38F-9C34E351D847}">
      <dgm:prSet/>
      <dgm:spPr/>
      <dgm:t>
        <a:bodyPr/>
        <a:lstStyle/>
        <a:p>
          <a:endParaRPr lang="fr-FR"/>
        </a:p>
      </dgm:t>
    </dgm:pt>
    <dgm:pt modelId="{D2EF0C63-DCDE-404E-AE6B-7B261A9E886B}" type="sibTrans" cxnId="{A794A8A5-8945-4972-B38F-9C34E351D847}">
      <dgm:prSet/>
      <dgm:spPr/>
      <dgm:t>
        <a:bodyPr/>
        <a:lstStyle/>
        <a:p>
          <a:endParaRPr lang="fr-FR"/>
        </a:p>
      </dgm:t>
    </dgm:pt>
    <dgm:pt modelId="{54EDFA91-6510-49F0-A1CD-9EBDAD1003A9}" type="pres">
      <dgm:prSet presAssocID="{C57F9D39-DCBC-463F-B5FF-98DD0553920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8EE8525-D438-441D-9A6A-110E5B532F12}" type="pres">
      <dgm:prSet presAssocID="{C57F9D39-DCBC-463F-B5FF-98DD0553920A}" presName="axisShape" presStyleLbl="bgShp" presStyleIdx="0" presStyleCnt="1"/>
      <dgm:spPr/>
    </dgm:pt>
    <dgm:pt modelId="{7F18D42A-F103-48C9-B681-E2247523BE94}" type="pres">
      <dgm:prSet presAssocID="{C57F9D39-DCBC-463F-B5FF-98DD0553920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148623-BAD4-403E-A191-9A7073ED581F}" type="pres">
      <dgm:prSet presAssocID="{C57F9D39-DCBC-463F-B5FF-98DD0553920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B86762-36C8-4D38-A901-3D79FFEFEE8B}" type="pres">
      <dgm:prSet presAssocID="{C57F9D39-DCBC-463F-B5FF-98DD0553920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23D94A-C597-47E3-8ECE-1F0C845E083E}" type="pres">
      <dgm:prSet presAssocID="{C57F9D39-DCBC-463F-B5FF-98DD0553920A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25BAED-5452-4D1D-A621-4643CCF9C0C8}" type="presOf" srcId="{5F28969B-C738-44C1-A627-88ADCE7E9882}" destId="{2F23D94A-C597-47E3-8ECE-1F0C845E083E}" srcOrd="0" destOrd="0" presId="urn:microsoft.com/office/officeart/2005/8/layout/matrix2"/>
    <dgm:cxn modelId="{FAC38487-F76D-424A-AD2A-8B4235E9D9FF}" type="presOf" srcId="{F7A754D3-DD1F-4CF3-909C-50B0E7C53B96}" destId="{7F18D42A-F103-48C9-B681-E2247523BE94}" srcOrd="0" destOrd="0" presId="urn:microsoft.com/office/officeart/2005/8/layout/matrix2"/>
    <dgm:cxn modelId="{36D3B379-EEE1-4D09-925F-2EC78FB61EB5}" type="presOf" srcId="{BEA86387-061D-4BEF-B1A2-C07BEE4D2301}" destId="{CBB86762-36C8-4D38-A901-3D79FFEFEE8B}" srcOrd="0" destOrd="0" presId="urn:microsoft.com/office/officeart/2005/8/layout/matrix2"/>
    <dgm:cxn modelId="{A794A8A5-8945-4972-B38F-9C34E351D847}" srcId="{C57F9D39-DCBC-463F-B5FF-98DD0553920A}" destId="{5F28969B-C738-44C1-A627-88ADCE7E9882}" srcOrd="3" destOrd="0" parTransId="{228E483B-CA75-438B-BB1C-3FC831FEF829}" sibTransId="{D2EF0C63-DCDE-404E-AE6B-7B261A9E886B}"/>
    <dgm:cxn modelId="{6F63B4E0-559E-4415-8AC7-72A5D3F644E6}" srcId="{C57F9D39-DCBC-463F-B5FF-98DD0553920A}" destId="{F7A754D3-DD1F-4CF3-909C-50B0E7C53B96}" srcOrd="0" destOrd="0" parTransId="{B171DC3E-D1F6-440C-81AF-52EE86A331C3}" sibTransId="{0254F094-7FC1-4C63-B911-8768D5A37ED7}"/>
    <dgm:cxn modelId="{2B656C33-3704-4BA0-B292-0611ECFB825A}" srcId="{C57F9D39-DCBC-463F-B5FF-98DD0553920A}" destId="{51189C66-CD90-4D2F-A2FD-F5675D5970C0}" srcOrd="1" destOrd="0" parTransId="{FD314757-FF11-443C-9CF8-F454B8F2D0F6}" sibTransId="{93798994-75B9-4BA3-8D9E-20D85722060B}"/>
    <dgm:cxn modelId="{840A4DF6-B2B1-4034-8865-8EC87EF47456}" type="presOf" srcId="{C57F9D39-DCBC-463F-B5FF-98DD0553920A}" destId="{54EDFA91-6510-49F0-A1CD-9EBDAD1003A9}" srcOrd="0" destOrd="0" presId="urn:microsoft.com/office/officeart/2005/8/layout/matrix2"/>
    <dgm:cxn modelId="{68DE17C4-BDF4-47E1-BD1B-8F99F2F825BB}" type="presOf" srcId="{51189C66-CD90-4D2F-A2FD-F5675D5970C0}" destId="{B8148623-BAD4-403E-A191-9A7073ED581F}" srcOrd="0" destOrd="0" presId="urn:microsoft.com/office/officeart/2005/8/layout/matrix2"/>
    <dgm:cxn modelId="{D28A2BDC-B7AF-48C4-AB80-0B28CC94BDB9}" srcId="{C57F9D39-DCBC-463F-B5FF-98DD0553920A}" destId="{BEA86387-061D-4BEF-B1A2-C07BEE4D2301}" srcOrd="2" destOrd="0" parTransId="{95F1657D-7ED9-4637-8710-B0152E0BF687}" sibTransId="{5A1284AE-45C6-4028-A7A9-DF6390D794CA}"/>
    <dgm:cxn modelId="{EE36F95D-A772-44FF-8C3A-24DE4FC73E66}" type="presParOf" srcId="{54EDFA91-6510-49F0-A1CD-9EBDAD1003A9}" destId="{E8EE8525-D438-441D-9A6A-110E5B532F12}" srcOrd="0" destOrd="0" presId="urn:microsoft.com/office/officeart/2005/8/layout/matrix2"/>
    <dgm:cxn modelId="{6C252C71-FF80-4D3C-8D6D-845303E78E67}" type="presParOf" srcId="{54EDFA91-6510-49F0-A1CD-9EBDAD1003A9}" destId="{7F18D42A-F103-48C9-B681-E2247523BE94}" srcOrd="1" destOrd="0" presId="urn:microsoft.com/office/officeart/2005/8/layout/matrix2"/>
    <dgm:cxn modelId="{C2B82C83-52BF-42F5-8A68-E251035B770E}" type="presParOf" srcId="{54EDFA91-6510-49F0-A1CD-9EBDAD1003A9}" destId="{B8148623-BAD4-403E-A191-9A7073ED581F}" srcOrd="2" destOrd="0" presId="urn:microsoft.com/office/officeart/2005/8/layout/matrix2"/>
    <dgm:cxn modelId="{20F9DB17-EBD5-4702-83E0-EAE7DBE15D67}" type="presParOf" srcId="{54EDFA91-6510-49F0-A1CD-9EBDAD1003A9}" destId="{CBB86762-36C8-4D38-A901-3D79FFEFEE8B}" srcOrd="3" destOrd="0" presId="urn:microsoft.com/office/officeart/2005/8/layout/matrix2"/>
    <dgm:cxn modelId="{564F8595-F163-4F26-B19D-35943E41BD53}" type="presParOf" srcId="{54EDFA91-6510-49F0-A1CD-9EBDAD1003A9}" destId="{2F23D94A-C597-47E3-8ECE-1F0C845E083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E8525-D438-441D-9A6A-110E5B532F12}">
      <dsp:nvSpPr>
        <dsp:cNvPr id="0" name=""/>
        <dsp:cNvSpPr/>
      </dsp:nvSpPr>
      <dsp:spPr>
        <a:xfrm>
          <a:off x="460184" y="0"/>
          <a:ext cx="2909538" cy="29095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8D42A-F103-48C9-B681-E2247523BE94}">
      <dsp:nvSpPr>
        <dsp:cNvPr id="0" name=""/>
        <dsp:cNvSpPr/>
      </dsp:nvSpPr>
      <dsp:spPr>
        <a:xfrm>
          <a:off x="649303" y="189119"/>
          <a:ext cx="1163815" cy="1163815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Potentiel méthanogène</a:t>
          </a:r>
          <a:endParaRPr lang="fr-FR" sz="1200" b="1" kern="1200" dirty="0"/>
        </a:p>
      </dsp:txBody>
      <dsp:txXfrm>
        <a:off x="706116" y="245932"/>
        <a:ext cx="1050189" cy="1050189"/>
      </dsp:txXfrm>
    </dsp:sp>
    <dsp:sp modelId="{B8148623-BAD4-403E-A191-9A7073ED581F}">
      <dsp:nvSpPr>
        <dsp:cNvPr id="0" name=""/>
        <dsp:cNvSpPr/>
      </dsp:nvSpPr>
      <dsp:spPr>
        <a:xfrm>
          <a:off x="2016786" y="189119"/>
          <a:ext cx="1163815" cy="1163815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Accès à la ressource</a:t>
          </a:r>
          <a:endParaRPr lang="fr-FR" sz="1200" b="1" kern="1200" dirty="0"/>
        </a:p>
      </dsp:txBody>
      <dsp:txXfrm>
        <a:off x="2073599" y="245932"/>
        <a:ext cx="1050189" cy="1050189"/>
      </dsp:txXfrm>
    </dsp:sp>
    <dsp:sp modelId="{CBB86762-36C8-4D38-A901-3D79FFEFEE8B}">
      <dsp:nvSpPr>
        <dsp:cNvPr id="0" name=""/>
        <dsp:cNvSpPr/>
      </dsp:nvSpPr>
      <dsp:spPr>
        <a:xfrm>
          <a:off x="649303" y="1556602"/>
          <a:ext cx="1163815" cy="1163815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Contraintes techniques, procédés</a:t>
          </a:r>
          <a:endParaRPr lang="fr-FR" sz="1200" b="1" kern="1200" dirty="0"/>
        </a:p>
      </dsp:txBody>
      <dsp:txXfrm>
        <a:off x="706116" y="1613415"/>
        <a:ext cx="1050189" cy="1050189"/>
      </dsp:txXfrm>
    </dsp:sp>
    <dsp:sp modelId="{2F23D94A-C597-47E3-8ECE-1F0C845E083E}">
      <dsp:nvSpPr>
        <dsp:cNvPr id="0" name=""/>
        <dsp:cNvSpPr/>
      </dsp:nvSpPr>
      <dsp:spPr>
        <a:xfrm>
          <a:off x="2016786" y="1556602"/>
          <a:ext cx="1163815" cy="1163815"/>
        </a:xfrm>
        <a:prstGeom prst="roundRect">
          <a:avLst/>
        </a:prstGeom>
        <a:solidFill>
          <a:srgbClr val="E4700D"/>
        </a:solidFill>
        <a:ln w="38100" cap="flat" cmpd="sng" algn="ctr">
          <a:solidFill>
            <a:srgbClr val="E470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Contraintes réglementaires</a:t>
          </a:r>
          <a:endParaRPr lang="fr-FR" sz="1200" kern="1200" dirty="0">
            <a:solidFill>
              <a:schemeClr val="bg1"/>
            </a:solidFill>
          </a:endParaRPr>
        </a:p>
      </dsp:txBody>
      <dsp:txXfrm>
        <a:off x="2073599" y="1613415"/>
        <a:ext cx="1050189" cy="1050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98DDD-FDF6-4CDF-9E96-3B036F4F5865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F3555-6AEF-401B-97D9-010D56C66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53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Support d'expérimentation de notre pôle APESA Technologies. </a:t>
            </a:r>
          </a:p>
          <a:p>
            <a:endParaRPr 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9A03-AE94-4EBA-AAA8-42ED023BFDE1}" type="slidenum">
              <a:rPr lang="fr-FR" smtClean="0">
                <a:latin typeface="Arial" pitchFamily="34" charset="0"/>
              </a:rPr>
              <a:pPr/>
              <a:t>2</a:t>
            </a:fld>
            <a:endParaRPr lang="fr-F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3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0888"/>
            <a:ext cx="4933950" cy="3700462"/>
          </a:xfrm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Cf fiche 5.2, 5.3, et 5.5</a:t>
            </a:r>
          </a:p>
          <a:p>
            <a:pPr eaLnBrk="1" hangingPunct="1"/>
            <a:r>
              <a:rPr lang="fr-FR" smtClean="0"/>
              <a:t>Valable pour digestat ou tt autre dechet organique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Homologation par ministère agricultures : long et couteux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Normalisation = apporter la preuve de la conformité aux normes existantes :</a:t>
            </a:r>
          </a:p>
          <a:p>
            <a:pPr eaLnBrk="1" hangingPunct="1"/>
            <a:r>
              <a:rPr lang="fr-FR" smtClean="0"/>
              <a:t>NFU 44095 : amendements organiques contenant des matières d’interet agro issues du traitement des eaux (boues ou boues digérées)</a:t>
            </a:r>
          </a:p>
          <a:p>
            <a:pPr eaLnBrk="1" hangingPunct="1"/>
            <a:r>
              <a:rPr lang="fr-FR" smtClean="0"/>
              <a:t>NFU 44051 : amendements organiques</a:t>
            </a:r>
          </a:p>
          <a:p>
            <a:pPr eaLnBrk="1" hangingPunct="1"/>
            <a:r>
              <a:rPr lang="fr-FR" smtClean="0"/>
              <a:t>NFU 42001 : engrais</a:t>
            </a:r>
          </a:p>
          <a:p>
            <a:pPr eaLnBrk="1" hangingPunct="1"/>
            <a:r>
              <a:rPr lang="fr-FR" smtClean="0"/>
              <a:t>NFU 44551 : support de culture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44051 et 44095 : seul digestat composté avec ajout de matière végétales</a:t>
            </a:r>
          </a:p>
          <a:p>
            <a:pPr eaLnBrk="1" hangingPunct="1"/>
            <a:r>
              <a:rPr lang="fr-FR" smtClean="0"/>
              <a:t>Si digestat n’est pas composté : homologation si vente ou plan d’épandage</a:t>
            </a:r>
          </a:p>
          <a:p>
            <a:pPr eaLnBrk="1" hangingPunct="1"/>
            <a:r>
              <a:rPr lang="fr-FR" smtClean="0"/>
              <a:t>= or plus de C????!!!!</a:t>
            </a:r>
          </a:p>
          <a:p>
            <a:pPr eaLnBrk="1" hangingPunct="1"/>
            <a:r>
              <a:rPr lang="fr-FR" smtClean="0"/>
              <a:t>Plan d’épandage : il y a des règles +/- contraignantes (distances) selon, si déclaration ou autorisation ICPE</a:t>
            </a:r>
          </a:p>
        </p:txBody>
      </p:sp>
    </p:spTree>
    <p:extLst>
      <p:ext uri="{BB962C8B-B14F-4D97-AF65-F5344CB8AC3E}">
        <p14:creationId xmlns:p14="http://schemas.microsoft.com/office/powerpoint/2010/main" val="272381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6"/>
          <p:cNvSpPr txBox="1">
            <a:spLocks noGrp="1" noChangeArrowheads="1"/>
          </p:cNvSpPr>
          <p:nvPr/>
        </p:nvSpPr>
        <p:spPr bwMode="auto">
          <a:xfrm>
            <a:off x="3848869" y="9379657"/>
            <a:ext cx="2948806" cy="4914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8959">
              <a:lnSpc>
                <a:spcPct val="95000"/>
              </a:lnSpc>
              <a:tabLst>
                <a:tab pos="756945" algn="l"/>
                <a:tab pos="1513889" algn="l"/>
                <a:tab pos="2272407" algn="l"/>
                <a:tab pos="3029351" algn="l"/>
              </a:tabLst>
            </a:pPr>
            <a:fld id="{60C03B6B-9F4A-4E14-872A-6DBBB1353B3E}" type="slidenum">
              <a:rPr lang="en-GB" sz="1500">
                <a:solidFill>
                  <a:srgbClr val="000000"/>
                </a:solidFill>
                <a:latin typeface="Times New Roman" pitchFamily="18" charset="0"/>
              </a:rPr>
              <a:pPr algn="r" defTabSz="468959">
                <a:lnSpc>
                  <a:spcPct val="95000"/>
                </a:lnSpc>
                <a:tabLst>
                  <a:tab pos="756945" algn="l"/>
                  <a:tab pos="1513889" algn="l"/>
                  <a:tab pos="2272407" algn="l"/>
                  <a:tab pos="3029351" algn="l"/>
                </a:tabLst>
              </a:pPr>
              <a:t>6</a:t>
            </a:fld>
            <a:endParaRPr lang="en-GB" sz="1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2950"/>
            <a:ext cx="4937125" cy="3702050"/>
          </a:xfrm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32" y="4690612"/>
            <a:ext cx="4981815" cy="444019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8670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55650" algn="l"/>
                <a:tab pos="1512888" algn="l"/>
                <a:tab pos="2271713" algn="l"/>
                <a:tab pos="3028950" algn="l"/>
              </a:tabLst>
            </a:pPr>
            <a:fld id="{F01D7B29-EBBA-4689-936D-F6E595692A37}" type="slidenum">
              <a:rPr lang="en-GB" smtClean="0">
                <a:cs typeface="Lucida Sans Unicode" pitchFamily="34" charset="0"/>
              </a:rPr>
              <a:pPr>
                <a:tabLst>
                  <a:tab pos="755650" algn="l"/>
                  <a:tab pos="1512888" algn="l"/>
                  <a:tab pos="2271713" algn="l"/>
                  <a:tab pos="3028950" algn="l"/>
                </a:tabLst>
              </a:pPr>
              <a:t>7</a:t>
            </a:fld>
            <a:endParaRPr lang="en-GB" smtClean="0">
              <a:cs typeface="Lucida Sans Unicode" pitchFamily="34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43475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1" y="4690070"/>
            <a:ext cx="4981575" cy="444222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6403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6600"/>
            <a:ext cx="4943475" cy="3706813"/>
          </a:xfrm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0819"/>
            <a:ext cx="4984750" cy="4444513"/>
          </a:xfrm>
          <a:noFill/>
          <a:ln/>
        </p:spPr>
        <p:txBody>
          <a:bodyPr/>
          <a:lstStyle/>
          <a:p>
            <a:pPr eaLnBrk="1" hangingPunct="1"/>
            <a:r>
              <a:rPr lang="fr-FR" sz="800" u="sng" dirty="0" smtClean="0"/>
              <a:t>Cultures libres ou fixées :</a:t>
            </a:r>
          </a:p>
          <a:p>
            <a:pPr eaLnBrk="1" hangingPunct="1"/>
            <a:endParaRPr lang="fr-FR" sz="800" u="sng" dirty="0" smtClean="0"/>
          </a:p>
          <a:p>
            <a:pPr eaLnBrk="1" hangingPunct="1"/>
            <a:r>
              <a:rPr lang="fr-FR" sz="800" u="sng" dirty="0" smtClean="0"/>
              <a:t>Biomasse fixée</a:t>
            </a:r>
            <a:r>
              <a:rPr lang="fr-FR" sz="800" dirty="0" smtClean="0"/>
              <a:t>: dans ce procédé, la masse bactérienne est fixée sur un support solide dans les </a:t>
            </a:r>
            <a:r>
              <a:rPr lang="fr-FR" sz="800" dirty="0" err="1" smtClean="0"/>
              <a:t>méthaniseurs</a:t>
            </a:r>
            <a:r>
              <a:rPr lang="fr-FR" sz="800" dirty="0" smtClean="0"/>
              <a:t> (matériaux granulaires constitué de biomasse bactérienne ou supports inertes : plastiques). Supports sont statiques ou mobiles</a:t>
            </a:r>
          </a:p>
          <a:p>
            <a:pPr eaLnBrk="1" hangingPunct="1"/>
            <a:r>
              <a:rPr lang="fr-FR" sz="800" dirty="0" smtClean="0">
                <a:sym typeface="Wingdings" pitchFamily="2" charset="2"/>
              </a:rPr>
              <a:t></a:t>
            </a:r>
            <a:r>
              <a:rPr lang="fr-FR" sz="800" dirty="0" smtClean="0"/>
              <a:t> surface de contact entre les populations bactériennes et la MO à dégradée est largement augmenter. </a:t>
            </a:r>
          </a:p>
          <a:p>
            <a:pPr eaLnBrk="1" hangingPunct="1">
              <a:buFont typeface="Wingdings" pitchFamily="2" charset="2"/>
              <a:buChar char="è"/>
            </a:pPr>
            <a:r>
              <a:rPr lang="fr-FR" sz="800" dirty="0" smtClean="0"/>
              <a:t>afin d’obtenir une plus grande concentration de matière épuratrice active d’où un TSH plus court (4 j max) et une forte charge admissible (DCO = 20 à 30 kg/m3/j). ++ bactéries ne sont pas évacuées prématurément</a:t>
            </a:r>
          </a:p>
          <a:p>
            <a:pPr eaLnBrk="1" hangingPunct="1">
              <a:buFont typeface="Wingdings" pitchFamily="2" charset="2"/>
              <a:buChar char="è"/>
            </a:pPr>
            <a:endParaRPr lang="fr-FR" sz="800" dirty="0" smtClean="0"/>
          </a:p>
          <a:p>
            <a:pPr eaLnBrk="1" hangingPunct="1">
              <a:buFont typeface="Wingdings" pitchFamily="2" charset="2"/>
              <a:buChar char="è"/>
            </a:pPr>
            <a:r>
              <a:rPr lang="fr-FR" sz="800" dirty="0" smtClean="0"/>
              <a:t>Mais risques de colmatages</a:t>
            </a:r>
          </a:p>
          <a:p>
            <a:pPr eaLnBrk="1" hangingPunct="1">
              <a:buFont typeface="Wingdings" pitchFamily="2" charset="2"/>
              <a:buNone/>
            </a:pPr>
            <a:endParaRPr lang="fr-FR" sz="8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800" dirty="0" smtClean="0"/>
              <a:t>(technologie UASB : </a:t>
            </a:r>
            <a:r>
              <a:rPr lang="fr-FR" sz="800" dirty="0" err="1" smtClean="0"/>
              <a:t>méthaniseur</a:t>
            </a:r>
            <a:r>
              <a:rPr lang="fr-FR" sz="800" dirty="0" smtClean="0"/>
              <a:t> à lit de boues granulaires à courant ascendant (</a:t>
            </a:r>
            <a:r>
              <a:rPr lang="fr-FR" sz="800" dirty="0" err="1" smtClean="0"/>
              <a:t>upflow</a:t>
            </a:r>
            <a:r>
              <a:rPr lang="fr-FR" sz="800" dirty="0" smtClean="0"/>
              <a:t> </a:t>
            </a:r>
            <a:r>
              <a:rPr lang="fr-FR" sz="800" dirty="0" err="1" smtClean="0"/>
              <a:t>anaerobic</a:t>
            </a:r>
            <a:r>
              <a:rPr lang="fr-FR" sz="800" dirty="0" smtClean="0"/>
              <a:t> </a:t>
            </a:r>
            <a:r>
              <a:rPr lang="fr-FR" sz="800" dirty="0" err="1" smtClean="0"/>
              <a:t>sludge</a:t>
            </a:r>
            <a:r>
              <a:rPr lang="fr-FR" sz="800" dirty="0" smtClean="0"/>
              <a:t> </a:t>
            </a:r>
            <a:r>
              <a:rPr lang="fr-FR" sz="800" dirty="0" err="1" smtClean="0"/>
              <a:t>banket</a:t>
            </a:r>
            <a:r>
              <a:rPr lang="fr-FR" sz="800" dirty="0" smtClean="0"/>
              <a:t>))</a:t>
            </a:r>
          </a:p>
          <a:p>
            <a:pPr eaLnBrk="1" hangingPunct="1"/>
            <a:endParaRPr lang="fr-FR" sz="800" dirty="0" smtClean="0"/>
          </a:p>
          <a:p>
            <a:pPr eaLnBrk="1" hangingPunct="1"/>
            <a:r>
              <a:rPr lang="fr-FR" sz="800" u="sng" dirty="0" smtClean="0"/>
              <a:t>Cultures libres : Infiniment mélangé ou contact (= recirculation des boues)</a:t>
            </a:r>
            <a:r>
              <a:rPr lang="fr-FR" sz="800" dirty="0" smtClean="0"/>
              <a:t>: cultures libres appliquées aux effluents fortement chargés en MS (teneurs dépassant 75 à 100g/l). Effluents sont brassés et mélangés en continu dans le digesteur. c’est le digesteur conventionnel : les 2 phases de la digestion s’effectuent dans la même cuve dont le brassage interne est réalisé par un dispositif mécanique ou par recirculation du biogaz </a:t>
            </a:r>
            <a:r>
              <a:rPr lang="fr-FR" sz="800" b="1" dirty="0" smtClean="0"/>
              <a:t>(air lift)</a:t>
            </a:r>
            <a:r>
              <a:rPr lang="fr-FR" sz="800" dirty="0" smtClean="0"/>
              <a:t>. A l’inverse du réacteur précédent, ici la biomasse est libre : le TSH est donc plus long 10 à 30 j) et la charge appliquée plus faible (2 à 3 kg </a:t>
            </a:r>
            <a:r>
              <a:rPr lang="fr-FR" sz="800" dirty="0" err="1" smtClean="0"/>
              <a:t>DCO.m</a:t>
            </a:r>
            <a:r>
              <a:rPr lang="fr-FR" sz="800" baseline="30000" dirty="0" err="1" smtClean="0"/>
              <a:t>3</a:t>
            </a:r>
            <a:r>
              <a:rPr lang="fr-FR" sz="800" dirty="0" smtClean="0"/>
              <a:t>/j; surface de contact avec la biomasse active est faible).</a:t>
            </a:r>
          </a:p>
          <a:p>
            <a:pPr eaLnBrk="1" hangingPunct="1"/>
            <a:r>
              <a:rPr lang="fr-FR" sz="800" dirty="0" smtClean="0"/>
              <a:t>=&gt; Adapté pour des effluents présentant des concentrations élevées en MES (&gt; 5% MS).</a:t>
            </a:r>
          </a:p>
          <a:p>
            <a:pPr eaLnBrk="1" hangingPunct="1"/>
            <a:endParaRPr lang="fr-FR" sz="800" dirty="0" smtClean="0"/>
          </a:p>
          <a:p>
            <a:pPr eaLnBrk="1" hangingPunct="1"/>
            <a:r>
              <a:rPr lang="fr-FR" sz="800" b="1" dirty="0" smtClean="0"/>
              <a:t>Voie liquide </a:t>
            </a:r>
            <a:r>
              <a:rPr lang="fr-FR" sz="800" dirty="0" smtClean="0"/>
              <a:t>= </a:t>
            </a:r>
            <a:r>
              <a:rPr lang="fr-FR" sz="800" dirty="0" err="1" smtClean="0"/>
              <a:t>cf</a:t>
            </a:r>
            <a:r>
              <a:rPr lang="fr-FR" sz="800" dirty="0" smtClean="0"/>
              <a:t> </a:t>
            </a:r>
          </a:p>
          <a:p>
            <a:pPr eaLnBrk="1" hangingPunct="1"/>
            <a:r>
              <a:rPr lang="fr-FR" sz="800" b="1" dirty="0" smtClean="0"/>
              <a:t>Voie </a:t>
            </a:r>
            <a:r>
              <a:rPr lang="fr-FR" sz="800" b="1" dirty="0" err="1" smtClean="0"/>
              <a:t>pateuse</a:t>
            </a:r>
            <a:r>
              <a:rPr lang="fr-FR" sz="800" b="1" dirty="0" smtClean="0"/>
              <a:t> </a:t>
            </a:r>
            <a:r>
              <a:rPr lang="fr-FR" sz="800" dirty="0" smtClean="0"/>
              <a:t>= voie liquide mais MS&gt;2%</a:t>
            </a:r>
          </a:p>
          <a:p>
            <a:pPr eaLnBrk="1" hangingPunct="1"/>
            <a:r>
              <a:rPr lang="fr-FR" sz="800" b="1" dirty="0" smtClean="0"/>
              <a:t>Voie solide </a:t>
            </a:r>
            <a:r>
              <a:rPr lang="fr-FR" sz="800" dirty="0" smtClean="0"/>
              <a:t>= installations discontinues de type silo couloir en agri ou installation continu de type digesteur VALORGA</a:t>
            </a:r>
          </a:p>
          <a:p>
            <a:pPr eaLnBrk="1" hangingPunct="1"/>
            <a:endParaRPr lang="fr-FR" sz="800" dirty="0" smtClean="0"/>
          </a:p>
          <a:p>
            <a:pPr eaLnBrk="1" hangingPunct="1"/>
            <a:r>
              <a:rPr lang="fr-FR" sz="800" dirty="0" smtClean="0"/>
              <a:t>Les paramètres de fonctionnement sont les suivants :</a:t>
            </a:r>
          </a:p>
          <a:p>
            <a:pPr eaLnBrk="1" hangingPunct="1">
              <a:buFontTx/>
              <a:buChar char="-"/>
            </a:pPr>
            <a:r>
              <a:rPr lang="fr-FR" sz="800" dirty="0" smtClean="0"/>
              <a:t>la température  (psychrophiles : - 10°C &lt; T &lt; 10°C; mésophiles : 30°C &lt; T &lt; 45°C; thermophiles : 50°C &lt; T &lt; 60°C)</a:t>
            </a:r>
          </a:p>
          <a:p>
            <a:pPr eaLnBrk="1" hangingPunct="1">
              <a:buFontTx/>
              <a:buChar char="-"/>
            </a:pPr>
            <a:r>
              <a:rPr lang="fr-FR" sz="800" dirty="0" smtClean="0"/>
              <a:t>- le TSH : temps nécessaire pour dégrader la matière organique : temps suffisant long pour que l’hydrolyse puisse s’effectuer : TSH = V(réacteur)/Q : on jouera donc sur le débit à l’entrée du réacteur pour augmenter ou diminuer ce temps de séjour suivant le substrat à dégrader.</a:t>
            </a:r>
          </a:p>
          <a:p>
            <a:pPr eaLnBrk="1" hangingPunct="1">
              <a:buFontTx/>
              <a:buChar char="-"/>
            </a:pPr>
            <a:r>
              <a:rPr lang="fr-FR" sz="800" dirty="0" smtClean="0"/>
              <a:t>la COV qui doit être en adéquation avec le temps de séjour : plus la charge à traiter est importante, plus le temps de séjour sera important.</a:t>
            </a:r>
          </a:p>
          <a:p>
            <a:pPr eaLnBrk="1" hangingPunct="1">
              <a:buFontTx/>
              <a:buChar char="-"/>
            </a:pPr>
            <a:endParaRPr lang="fr-FR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62205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92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C5FD2-2C63-492D-9589-04D8C09BF4B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022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2313" algn="l"/>
                <a:tab pos="1446213" algn="l"/>
                <a:tab pos="2170113" algn="l"/>
                <a:tab pos="2894013" algn="l"/>
              </a:tabLst>
            </a:pPr>
            <a:fld id="{FB70852B-7903-46E4-82A7-EB3B129E9BE8}" type="slidenum">
              <a:rPr lang="en-GB" smtClean="0"/>
              <a:pPr>
                <a:tabLst>
                  <a:tab pos="722313" algn="l"/>
                  <a:tab pos="1446213" algn="l"/>
                  <a:tab pos="2170113" algn="l"/>
                  <a:tab pos="2894013" algn="l"/>
                </a:tabLst>
              </a:pPr>
              <a:t>18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38188"/>
            <a:ext cx="4941887" cy="3705225"/>
          </a:xfrm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6" y="4691230"/>
            <a:ext cx="4986224" cy="4442698"/>
          </a:xfr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9500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ABF88F3-72C9-4C56-9725-DF8F7A1ECE2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8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46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Exemple de substrat </a:t>
            </a:r>
            <a:r>
              <a:rPr lang="fr-FR" dirty="0" err="1" smtClean="0"/>
              <a:t>méthanisables</a:t>
            </a:r>
            <a:r>
              <a:rPr lang="fr-FR" dirty="0" smtClean="0"/>
              <a:t> : a peu prés </a:t>
            </a:r>
            <a:r>
              <a:rPr lang="fr-FR" dirty="0" err="1" smtClean="0"/>
              <a:t>ts</a:t>
            </a:r>
            <a:r>
              <a:rPr lang="fr-FR" dirty="0" smtClean="0"/>
              <a:t> substrats organiques</a:t>
            </a:r>
          </a:p>
          <a:p>
            <a:r>
              <a:rPr lang="fr-FR" dirty="0" smtClean="0"/>
              <a:t>Suivants substrat : différents</a:t>
            </a:r>
            <a:r>
              <a:rPr lang="fr-FR" baseline="0" dirty="0" smtClean="0"/>
              <a:t> avantages et inconvénients et/ou précautions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8983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1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5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307CA-4CAA-469A-879A-05E13C048D5E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2280" y="6492342"/>
            <a:ext cx="3744836" cy="365658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00947-D5E0-4667-B2AF-92952DE28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30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75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770"/>
            </a:lvl1pPr>
            <a:lvl2pPr marL="394385" indent="0">
              <a:buNone/>
              <a:defRPr sz="2405"/>
            </a:lvl2pPr>
            <a:lvl3pPr marL="788771" indent="0">
              <a:buNone/>
              <a:defRPr sz="2041"/>
            </a:lvl3pPr>
            <a:lvl4pPr marL="1183155" indent="0">
              <a:buNone/>
              <a:defRPr sz="1750"/>
            </a:lvl4pPr>
            <a:lvl5pPr marL="1577541" indent="0">
              <a:buNone/>
              <a:defRPr sz="1750"/>
            </a:lvl5pPr>
            <a:lvl6pPr marL="1971926" indent="0">
              <a:buNone/>
              <a:defRPr sz="1750"/>
            </a:lvl6pPr>
            <a:lvl7pPr marL="2366312" indent="0">
              <a:buNone/>
              <a:defRPr sz="1750"/>
            </a:lvl7pPr>
            <a:lvl8pPr marL="2760696" indent="0">
              <a:buNone/>
              <a:defRPr sz="1750"/>
            </a:lvl8pPr>
            <a:lvl9pPr marL="3155082" indent="0">
              <a:buNone/>
              <a:defRPr sz="175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239"/>
            </a:lvl1pPr>
            <a:lvl2pPr marL="394385" indent="0">
              <a:buNone/>
              <a:defRPr sz="1021"/>
            </a:lvl2pPr>
            <a:lvl3pPr marL="788771" indent="0">
              <a:buNone/>
              <a:defRPr sz="874"/>
            </a:lvl3pPr>
            <a:lvl4pPr marL="1183155" indent="0">
              <a:buNone/>
              <a:defRPr sz="802"/>
            </a:lvl4pPr>
            <a:lvl5pPr marL="1577541" indent="0">
              <a:buNone/>
              <a:defRPr sz="802"/>
            </a:lvl5pPr>
            <a:lvl6pPr marL="1971926" indent="0">
              <a:buNone/>
              <a:defRPr sz="802"/>
            </a:lvl6pPr>
            <a:lvl7pPr marL="2366312" indent="0">
              <a:buNone/>
              <a:defRPr sz="802"/>
            </a:lvl7pPr>
            <a:lvl8pPr marL="2760696" indent="0">
              <a:buNone/>
              <a:defRPr sz="802"/>
            </a:lvl8pPr>
            <a:lvl9pPr marL="3155082" indent="0">
              <a:buNone/>
              <a:defRPr sz="80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7C01C9-C7B9-41D9-98A9-79D6C69D7C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095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1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7BE0D"/>
                </a:solidFill>
              </a:defRPr>
            </a:lvl1pPr>
            <a:lvl2pPr marL="39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5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6955" y="6356571"/>
            <a:ext cx="2133275" cy="365658"/>
          </a:xfrm>
          <a:prstGeom prst="rect">
            <a:avLst/>
          </a:prstGeom>
        </p:spPr>
        <p:txBody>
          <a:bodyPr lIns="108210" tIns="54105" rIns="108210" bIns="54105"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B13946F5-F793-412A-B1C1-AA804E736D5E}" type="datetime1">
              <a:rPr lang="fr-FR" smtClean="0"/>
              <a:pPr>
                <a:defRPr/>
              </a:pPr>
              <a:t>10/04/2017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9B9BB-B046-4BB1-AEBF-BD08EADDD6D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886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6955" y="6356571"/>
            <a:ext cx="2133275" cy="365658"/>
          </a:xfrm>
          <a:prstGeom prst="rect">
            <a:avLst/>
          </a:prstGeom>
        </p:spPr>
        <p:txBody>
          <a:bodyPr lIns="108210" tIns="54105" rIns="108210" bIns="54105"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9C3878B-6F64-4FB2-9659-220451A9EA68}" type="datetime1">
              <a:rPr lang="fr-FR" smtClean="0"/>
              <a:pPr>
                <a:defRPr/>
              </a:pPr>
              <a:t>10/04/2017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FA825-3318-4DEB-99F8-7806524E22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5313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405"/>
            </a:lvl1pPr>
            <a:lvl2pPr>
              <a:defRPr sz="2041"/>
            </a:lvl2pPr>
            <a:lvl3pPr>
              <a:defRPr sz="1750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5"/>
            </a:lvl1pPr>
            <a:lvl2pPr>
              <a:defRPr sz="2041"/>
            </a:lvl2pPr>
            <a:lvl3pPr>
              <a:defRPr sz="1750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6955" y="6356571"/>
            <a:ext cx="2133275" cy="365658"/>
          </a:xfrm>
          <a:prstGeom prst="rect">
            <a:avLst/>
          </a:prstGeom>
        </p:spPr>
        <p:txBody>
          <a:bodyPr lIns="108210" tIns="54105" rIns="108210" bIns="54105"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F58241A-9DE0-4E8E-81DD-02E70CF34831}" type="datetime1">
              <a:rPr lang="fr-FR" smtClean="0"/>
              <a:pPr>
                <a:defRPr/>
              </a:pPr>
              <a:t>10/04/2017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07B6-FF2E-4270-8E93-16824D61BB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842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0D79CA-9535-452C-B6DF-96F9B20D5D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6131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75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770"/>
            </a:lvl1pPr>
            <a:lvl2pPr marL="394385" indent="0">
              <a:buNone/>
              <a:defRPr sz="2405"/>
            </a:lvl2pPr>
            <a:lvl3pPr marL="788771" indent="0">
              <a:buNone/>
              <a:defRPr sz="2041"/>
            </a:lvl3pPr>
            <a:lvl4pPr marL="1183155" indent="0">
              <a:buNone/>
              <a:defRPr sz="1750"/>
            </a:lvl4pPr>
            <a:lvl5pPr marL="1577541" indent="0">
              <a:buNone/>
              <a:defRPr sz="1750"/>
            </a:lvl5pPr>
            <a:lvl6pPr marL="1971926" indent="0">
              <a:buNone/>
              <a:defRPr sz="1750"/>
            </a:lvl6pPr>
            <a:lvl7pPr marL="2366312" indent="0">
              <a:buNone/>
              <a:defRPr sz="1750"/>
            </a:lvl7pPr>
            <a:lvl8pPr marL="2760696" indent="0">
              <a:buNone/>
              <a:defRPr sz="1750"/>
            </a:lvl8pPr>
            <a:lvl9pPr marL="3155082" indent="0">
              <a:buNone/>
              <a:defRPr sz="175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239"/>
            </a:lvl1pPr>
            <a:lvl2pPr marL="394385" indent="0">
              <a:buNone/>
              <a:defRPr sz="1021"/>
            </a:lvl2pPr>
            <a:lvl3pPr marL="788771" indent="0">
              <a:buNone/>
              <a:defRPr sz="874"/>
            </a:lvl3pPr>
            <a:lvl4pPr marL="1183155" indent="0">
              <a:buNone/>
              <a:defRPr sz="802"/>
            </a:lvl4pPr>
            <a:lvl5pPr marL="1577541" indent="0">
              <a:buNone/>
              <a:defRPr sz="802"/>
            </a:lvl5pPr>
            <a:lvl6pPr marL="1971926" indent="0">
              <a:buNone/>
              <a:defRPr sz="802"/>
            </a:lvl6pPr>
            <a:lvl7pPr marL="2366312" indent="0">
              <a:buNone/>
              <a:defRPr sz="802"/>
            </a:lvl7pPr>
            <a:lvl8pPr marL="2760696" indent="0">
              <a:buNone/>
              <a:defRPr sz="802"/>
            </a:lvl8pPr>
            <a:lvl9pPr marL="3155082" indent="0">
              <a:buNone/>
              <a:defRPr sz="80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6955" y="6356571"/>
            <a:ext cx="2133275" cy="365658"/>
          </a:xfrm>
          <a:prstGeom prst="rect">
            <a:avLst/>
          </a:prstGeom>
        </p:spPr>
        <p:txBody>
          <a:bodyPr lIns="108210" tIns="54105" rIns="108210" bIns="54105"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B3E2E5D-9C56-43D9-88FC-F658DB5B3CFA}" type="datetime1">
              <a:rPr lang="fr-FR" smtClean="0"/>
              <a:pPr>
                <a:defRPr/>
              </a:pPr>
              <a:t>10/04/2017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992FC-39D3-4AEE-8750-07D6288AD4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6029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1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6A905"/>
                </a:solidFill>
              </a:defRPr>
            </a:lvl1pPr>
            <a:lvl2pPr marL="39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5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6955" y="6356571"/>
            <a:ext cx="2133275" cy="365658"/>
          </a:xfrm>
          <a:prstGeom prst="rect">
            <a:avLst/>
          </a:prstGeom>
        </p:spPr>
        <p:txBody>
          <a:bodyPr lIns="108210" tIns="54105" rIns="108210" bIns="54105"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FBFDC43-12FD-49E3-9C50-D79D49FE02F2}" type="datetime1">
              <a:rPr lang="fr-FR" smtClean="0"/>
              <a:pPr>
                <a:defRPr/>
              </a:pPr>
              <a:t>10/04/2017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4282D-7442-493F-9EDE-01CE0FE1D5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7094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6955" y="6356571"/>
            <a:ext cx="2133275" cy="365658"/>
          </a:xfrm>
          <a:prstGeom prst="rect">
            <a:avLst/>
          </a:prstGeom>
        </p:spPr>
        <p:txBody>
          <a:bodyPr lIns="108210" tIns="54105" rIns="108210" bIns="54105"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581214F-C145-465C-B28C-C14DC4965181}" type="datetime1">
              <a:rPr lang="fr-FR" smtClean="0"/>
              <a:pPr>
                <a:defRPr/>
              </a:pPr>
              <a:t>10/04/2017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5BEE4-CDB2-4298-9246-C35948A92A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017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405"/>
            </a:lvl1pPr>
            <a:lvl2pPr>
              <a:defRPr sz="2041"/>
            </a:lvl2pPr>
            <a:lvl3pPr>
              <a:defRPr sz="1750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5"/>
            </a:lvl1pPr>
            <a:lvl2pPr>
              <a:defRPr sz="2041"/>
            </a:lvl2pPr>
            <a:lvl3pPr>
              <a:defRPr sz="1750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434D4D-5887-4CBD-B5B3-70B3581341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706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ED25FC-11A7-4DD6-987D-CC93A1DC853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390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307CA-4CAA-469A-879A-05E13C048D5E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00947-D5E0-4667-B2AF-92952DE28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23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75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770"/>
            </a:lvl1pPr>
            <a:lvl2pPr marL="394385" indent="0">
              <a:buNone/>
              <a:defRPr sz="2405"/>
            </a:lvl2pPr>
            <a:lvl3pPr marL="788771" indent="0">
              <a:buNone/>
              <a:defRPr sz="2041"/>
            </a:lvl3pPr>
            <a:lvl4pPr marL="1183155" indent="0">
              <a:buNone/>
              <a:defRPr sz="1750"/>
            </a:lvl4pPr>
            <a:lvl5pPr marL="1577541" indent="0">
              <a:buNone/>
              <a:defRPr sz="1750"/>
            </a:lvl5pPr>
            <a:lvl6pPr marL="1971926" indent="0">
              <a:buNone/>
              <a:defRPr sz="1750"/>
            </a:lvl6pPr>
            <a:lvl7pPr marL="2366312" indent="0">
              <a:buNone/>
              <a:defRPr sz="1750"/>
            </a:lvl7pPr>
            <a:lvl8pPr marL="2760696" indent="0">
              <a:buNone/>
              <a:defRPr sz="1750"/>
            </a:lvl8pPr>
            <a:lvl9pPr marL="3155082" indent="0">
              <a:buNone/>
              <a:defRPr sz="175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239"/>
            </a:lvl1pPr>
            <a:lvl2pPr marL="394385" indent="0">
              <a:buNone/>
              <a:defRPr sz="1021"/>
            </a:lvl2pPr>
            <a:lvl3pPr marL="788771" indent="0">
              <a:buNone/>
              <a:defRPr sz="874"/>
            </a:lvl3pPr>
            <a:lvl4pPr marL="1183155" indent="0">
              <a:buNone/>
              <a:defRPr sz="802"/>
            </a:lvl4pPr>
            <a:lvl5pPr marL="1577541" indent="0">
              <a:buNone/>
              <a:defRPr sz="802"/>
            </a:lvl5pPr>
            <a:lvl6pPr marL="1971926" indent="0">
              <a:buNone/>
              <a:defRPr sz="802"/>
            </a:lvl6pPr>
            <a:lvl7pPr marL="2366312" indent="0">
              <a:buNone/>
              <a:defRPr sz="802"/>
            </a:lvl7pPr>
            <a:lvl8pPr marL="2760696" indent="0">
              <a:buNone/>
              <a:defRPr sz="802"/>
            </a:lvl8pPr>
            <a:lvl9pPr marL="3155082" indent="0">
              <a:buNone/>
              <a:defRPr sz="80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E317ED-7C1E-4BBA-809F-53E2DFE97E1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332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1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7BE0D"/>
                </a:solidFill>
              </a:defRPr>
            </a:lvl1pPr>
            <a:lvl2pPr marL="39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5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2C9068-C6A4-4E8F-9AC4-07A05519301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8191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5EA6B1-BC7C-4FC7-AC1B-415B76645B5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6939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405"/>
            </a:lvl1pPr>
            <a:lvl2pPr>
              <a:defRPr sz="2041"/>
            </a:lvl2pPr>
            <a:lvl3pPr>
              <a:defRPr sz="1750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5"/>
            </a:lvl1pPr>
            <a:lvl2pPr>
              <a:defRPr sz="2041"/>
            </a:lvl2pPr>
            <a:lvl3pPr>
              <a:defRPr sz="1750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84746F-F411-4EF4-82CA-BD5DD5A4F9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9473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5636C0-6B0A-446B-8BD3-018C9F6ADA5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661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405"/>
            </a:lvl1pPr>
            <a:lvl2pPr>
              <a:defRPr sz="2041"/>
            </a:lvl2pPr>
            <a:lvl3pPr>
              <a:defRPr sz="1750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5"/>
            </a:lvl1pPr>
            <a:lvl2pPr>
              <a:defRPr sz="2041"/>
            </a:lvl2pPr>
            <a:lvl3pPr>
              <a:defRPr sz="1750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307CA-4CAA-469A-879A-05E13C048D5E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00947-D5E0-4667-B2AF-92952DE28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32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75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770"/>
            </a:lvl1pPr>
            <a:lvl2pPr marL="394385" indent="0">
              <a:buNone/>
              <a:defRPr sz="2405"/>
            </a:lvl2pPr>
            <a:lvl3pPr marL="788771" indent="0">
              <a:buNone/>
              <a:defRPr sz="2041"/>
            </a:lvl3pPr>
            <a:lvl4pPr marL="1183155" indent="0">
              <a:buNone/>
              <a:defRPr sz="1750"/>
            </a:lvl4pPr>
            <a:lvl5pPr marL="1577541" indent="0">
              <a:buNone/>
              <a:defRPr sz="1750"/>
            </a:lvl5pPr>
            <a:lvl6pPr marL="1971926" indent="0">
              <a:buNone/>
              <a:defRPr sz="1750"/>
            </a:lvl6pPr>
            <a:lvl7pPr marL="2366312" indent="0">
              <a:buNone/>
              <a:defRPr sz="1750"/>
            </a:lvl7pPr>
            <a:lvl8pPr marL="2760696" indent="0">
              <a:buNone/>
              <a:defRPr sz="1750"/>
            </a:lvl8pPr>
            <a:lvl9pPr marL="3155082" indent="0">
              <a:buNone/>
              <a:defRPr sz="175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239"/>
            </a:lvl1pPr>
            <a:lvl2pPr marL="394385" indent="0">
              <a:buNone/>
              <a:defRPr sz="1021"/>
            </a:lvl2pPr>
            <a:lvl3pPr marL="788771" indent="0">
              <a:buNone/>
              <a:defRPr sz="874"/>
            </a:lvl3pPr>
            <a:lvl4pPr marL="1183155" indent="0">
              <a:buNone/>
              <a:defRPr sz="802"/>
            </a:lvl4pPr>
            <a:lvl5pPr marL="1577541" indent="0">
              <a:buNone/>
              <a:defRPr sz="802"/>
            </a:lvl5pPr>
            <a:lvl6pPr marL="1971926" indent="0">
              <a:buNone/>
              <a:defRPr sz="802"/>
            </a:lvl6pPr>
            <a:lvl7pPr marL="2366312" indent="0">
              <a:buNone/>
              <a:defRPr sz="802"/>
            </a:lvl7pPr>
            <a:lvl8pPr marL="2760696" indent="0">
              <a:buNone/>
              <a:defRPr sz="802"/>
            </a:lvl8pPr>
            <a:lvl9pPr marL="3155082" indent="0">
              <a:buNone/>
              <a:defRPr sz="802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307CA-4CAA-469A-879A-05E13C048D5E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00947-D5E0-4667-B2AF-92952DE28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18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7CA-4CAA-469A-879A-05E13C048D5E}" type="datetimeFigureOut">
              <a:rPr lang="fr-FR" smtClean="0"/>
              <a:t>10/04/2017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0947-D5E0-4667-B2AF-92952DE281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3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1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3CFF0"/>
                </a:solidFill>
              </a:defRPr>
            </a:lvl1pPr>
            <a:lvl2pPr marL="39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5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667910-8FB7-4C06-9E97-536A7133F02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773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179AB4-8D52-4906-B43E-F2945BEAE68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934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405"/>
            </a:lvl1pPr>
            <a:lvl2pPr>
              <a:defRPr sz="2041"/>
            </a:lvl2pPr>
            <a:lvl3pPr>
              <a:defRPr sz="1750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5"/>
            </a:lvl1pPr>
            <a:lvl2pPr>
              <a:defRPr sz="2041"/>
            </a:lvl2pPr>
            <a:lvl3pPr>
              <a:defRPr sz="1750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ECD594-3C99-4A5C-BC29-0953C64556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258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7963F9-6599-47A1-ADD1-8EC1312D59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370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pied_page_pp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5661250"/>
            <a:ext cx="3168352" cy="70612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548030" y="274628"/>
            <a:ext cx="7139015" cy="114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10" tIns="54105" rIns="108210" bIns="541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6956" y="1599944"/>
            <a:ext cx="8230089" cy="45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10" tIns="54105" rIns="108210" bIns="54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-9774" y="6520114"/>
            <a:ext cx="2133275" cy="364114"/>
          </a:xfrm>
          <a:prstGeom prst="rect">
            <a:avLst/>
          </a:prstGeom>
        </p:spPr>
        <p:txBody>
          <a:bodyPr vert="horz" lIns="108210" tIns="54105" rIns="108210" bIns="5410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2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8C307CA-4CAA-469A-879A-05E13C048D5E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71337" y="6520114"/>
            <a:ext cx="2015981" cy="364114"/>
          </a:xfrm>
          <a:prstGeom prst="rect">
            <a:avLst/>
          </a:prstGeom>
        </p:spPr>
        <p:txBody>
          <a:bodyPr vert="horz" lIns="108210" tIns="54105" rIns="108210" bIns="5410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2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04241" y="6381256"/>
            <a:ext cx="2133275" cy="365658"/>
          </a:xfrm>
          <a:prstGeom prst="rect">
            <a:avLst/>
          </a:prstGeom>
        </p:spPr>
        <p:txBody>
          <a:bodyPr vert="horz" wrap="square" lIns="108210" tIns="54105" rIns="108210" bIns="541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2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D600947-D5E0-4667-B2AF-92952DE28173}" type="slidenum">
              <a:rPr lang="fr-FR" smtClean="0"/>
              <a:t>‹N°›</a:t>
            </a:fld>
            <a:endParaRPr lang="fr-FR"/>
          </a:p>
        </p:txBody>
      </p:sp>
      <p:pic>
        <p:nvPicPr>
          <p:cNvPr id="2056" name="Image 8" descr="logo_apesa_peti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14" y="44743"/>
            <a:ext cx="880922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ZoneTexte 9"/>
          <p:cNvSpPr txBox="1">
            <a:spLocks noChangeArrowheads="1"/>
          </p:cNvSpPr>
          <p:nvPr/>
        </p:nvSpPr>
        <p:spPr bwMode="auto">
          <a:xfrm rot="-5400000">
            <a:off x="8030484" y="4623563"/>
            <a:ext cx="1660114" cy="28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5" tIns="39437" rIns="78875" bIns="39437">
            <a:spAutoFit/>
          </a:bodyPr>
          <a:lstStyle/>
          <a:p>
            <a:pPr eaLnBrk="1" hangingPunct="1"/>
            <a:r>
              <a:rPr lang="fr-FR" altLang="fr-FR" sz="1312">
                <a:solidFill>
                  <a:srgbClr val="BFBFBF"/>
                </a:solidFill>
              </a:rPr>
              <a:t>www.apesa.fr</a:t>
            </a:r>
          </a:p>
        </p:txBody>
      </p:sp>
    </p:spTree>
    <p:extLst>
      <p:ext uri="{BB962C8B-B14F-4D97-AF65-F5344CB8AC3E}">
        <p14:creationId xmlns:p14="http://schemas.microsoft.com/office/powerpoint/2010/main" val="356225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34" kern="1200">
          <a:solidFill>
            <a:srgbClr val="00568A"/>
          </a:solidFill>
          <a:latin typeface="Trebuchet MS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00568A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00568A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00568A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00568A"/>
          </a:solidFill>
          <a:latin typeface="Trebuchet MS" pitchFamily="34" charset="0"/>
        </a:defRPr>
      </a:lvl5pPr>
      <a:lvl6pPr marL="394385" algn="ctr" rtl="0" eaLnBrk="1" fontAlgn="base" hangingPunct="1">
        <a:spcBef>
          <a:spcPct val="0"/>
        </a:spcBef>
        <a:spcAft>
          <a:spcPct val="0"/>
        </a:spcAft>
        <a:defRPr sz="3791">
          <a:solidFill>
            <a:schemeClr val="tx1"/>
          </a:solidFill>
          <a:latin typeface="Calibri" pitchFamily="34" charset="0"/>
        </a:defRPr>
      </a:lvl6pPr>
      <a:lvl7pPr marL="788771" algn="ctr" rtl="0" eaLnBrk="1" fontAlgn="base" hangingPunct="1">
        <a:spcBef>
          <a:spcPct val="0"/>
        </a:spcBef>
        <a:spcAft>
          <a:spcPct val="0"/>
        </a:spcAft>
        <a:defRPr sz="3791">
          <a:solidFill>
            <a:schemeClr val="tx1"/>
          </a:solidFill>
          <a:latin typeface="Calibri" pitchFamily="34" charset="0"/>
        </a:defRPr>
      </a:lvl7pPr>
      <a:lvl8pPr marL="1183155" algn="ctr" rtl="0" eaLnBrk="1" fontAlgn="base" hangingPunct="1">
        <a:spcBef>
          <a:spcPct val="0"/>
        </a:spcBef>
        <a:spcAft>
          <a:spcPct val="0"/>
        </a:spcAft>
        <a:defRPr sz="3791">
          <a:solidFill>
            <a:schemeClr val="tx1"/>
          </a:solidFill>
          <a:latin typeface="Calibri" pitchFamily="34" charset="0"/>
        </a:defRPr>
      </a:lvl8pPr>
      <a:lvl9pPr marL="1577541" algn="ctr" rtl="0" eaLnBrk="1" fontAlgn="base" hangingPunct="1">
        <a:spcBef>
          <a:spcPct val="0"/>
        </a:spcBef>
        <a:spcAft>
          <a:spcPct val="0"/>
        </a:spcAft>
        <a:defRPr sz="3791">
          <a:solidFill>
            <a:schemeClr val="tx1"/>
          </a:solidFill>
          <a:latin typeface="Calibri" pitchFamily="34" charset="0"/>
        </a:defRPr>
      </a:lvl9pPr>
    </p:titleStyle>
    <p:bodyStyle>
      <a:lvl1pPr marL="295079" indent="-29507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70" kern="1200">
          <a:solidFill>
            <a:srgbClr val="0D0D0D"/>
          </a:solidFill>
          <a:latin typeface="+mn-lt"/>
          <a:ea typeface="+mn-ea"/>
          <a:cs typeface="+mn-cs"/>
        </a:defRPr>
      </a:lvl1pPr>
      <a:lvl2pPr marL="639914" indent="-24647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5" kern="1200">
          <a:solidFill>
            <a:srgbClr val="595959"/>
          </a:solidFill>
          <a:latin typeface="+mn-lt"/>
          <a:ea typeface="+mn-ea"/>
          <a:cs typeface="+mn-cs"/>
        </a:defRPr>
      </a:lvl2pPr>
      <a:lvl3pPr marL="985907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41" kern="1200">
          <a:solidFill>
            <a:srgbClr val="7F7F7F"/>
          </a:solidFill>
          <a:latin typeface="+mn-lt"/>
          <a:ea typeface="+mn-ea"/>
          <a:cs typeface="+mn-cs"/>
        </a:defRPr>
      </a:lvl3pPr>
      <a:lvl4pPr marL="1379345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50" kern="1200">
          <a:solidFill>
            <a:srgbClr val="7F7F7F"/>
          </a:solidFill>
          <a:latin typeface="+mn-lt"/>
          <a:ea typeface="+mn-ea"/>
          <a:cs typeface="+mn-cs"/>
        </a:defRPr>
      </a:lvl4pPr>
      <a:lvl5pPr marL="1773940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50" kern="1200">
          <a:solidFill>
            <a:srgbClr val="A6A6A6"/>
          </a:solidFill>
          <a:latin typeface="+mn-lt"/>
          <a:ea typeface="+mn-ea"/>
          <a:cs typeface="+mn-cs"/>
        </a:defRPr>
      </a:lvl5pPr>
      <a:lvl6pPr marL="2169119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563504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2957890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352274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94385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88771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83155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77541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71926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66312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60696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55082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8" descr="innovation_pp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764114"/>
            <a:ext cx="9180654" cy="109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15511" y="333259"/>
            <a:ext cx="7307624" cy="93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10" tIns="54105" rIns="108210" bIns="541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07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84212" y="1413257"/>
            <a:ext cx="7858660" cy="45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10" tIns="54105" rIns="108210" bIns="54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2280" y="6308743"/>
            <a:ext cx="4102826" cy="240686"/>
          </a:xfrm>
          <a:prstGeom prst="rect">
            <a:avLst/>
          </a:prstGeom>
        </p:spPr>
        <p:txBody>
          <a:bodyPr vert="horz" lIns="108210" tIns="54105" rIns="108210" bIns="5410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2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85540" y="6237773"/>
            <a:ext cx="718422" cy="359485"/>
          </a:xfrm>
          <a:prstGeom prst="rect">
            <a:avLst/>
          </a:prstGeom>
        </p:spPr>
        <p:txBody>
          <a:bodyPr vert="horz" wrap="square" lIns="108210" tIns="54105" rIns="108210" bIns="541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2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6C00ACA-281B-48FE-B8EF-8B491795B51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079" name="ZoneTexte 15"/>
          <p:cNvSpPr txBox="1">
            <a:spLocks noChangeArrowheads="1"/>
          </p:cNvSpPr>
          <p:nvPr/>
        </p:nvSpPr>
        <p:spPr bwMode="auto">
          <a:xfrm rot="-5400000">
            <a:off x="8028941" y="4729508"/>
            <a:ext cx="1663200" cy="3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5" tIns="39437" rIns="78875" bIns="39437">
            <a:spAutoFit/>
          </a:bodyPr>
          <a:lstStyle/>
          <a:p>
            <a:pPr eaLnBrk="1" hangingPunct="1"/>
            <a:r>
              <a:rPr lang="fr-FR" altLang="fr-FR">
                <a:solidFill>
                  <a:srgbClr val="83CFF0"/>
                </a:solidFill>
              </a:rPr>
              <a:t>www.apesa.fr</a:t>
            </a:r>
          </a:p>
        </p:txBody>
      </p:sp>
      <p:pic>
        <p:nvPicPr>
          <p:cNvPr id="3080" name="Image 8" descr="logo_apesa_peti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14" y="44743"/>
            <a:ext cx="880922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ZoneTexte 9"/>
          <p:cNvSpPr txBox="1">
            <a:spLocks noChangeArrowheads="1"/>
          </p:cNvSpPr>
          <p:nvPr/>
        </p:nvSpPr>
        <p:spPr bwMode="auto">
          <a:xfrm>
            <a:off x="70865" y="6308743"/>
            <a:ext cx="1980549" cy="2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5" tIns="39437" rIns="78875" bIns="39437">
            <a:spAutoFit/>
          </a:bodyPr>
          <a:lstStyle/>
          <a:p>
            <a:pPr eaLnBrk="1" hangingPunct="1"/>
            <a:r>
              <a:rPr lang="fr-FR" altLang="fr-FR" sz="1239">
                <a:solidFill>
                  <a:schemeClr val="bg1"/>
                </a:solidFill>
                <a:latin typeface="Insignia" pitchFamily="34" charset="0"/>
              </a:rPr>
              <a:t>APESA Innovation</a:t>
            </a:r>
          </a:p>
        </p:txBody>
      </p:sp>
    </p:spTree>
    <p:extLst>
      <p:ext uri="{BB962C8B-B14F-4D97-AF65-F5344CB8AC3E}">
        <p14:creationId xmlns:p14="http://schemas.microsoft.com/office/powerpoint/2010/main" val="49651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34" kern="1200">
          <a:solidFill>
            <a:srgbClr val="0BACBC"/>
          </a:solidFill>
          <a:latin typeface="Trebuchet MS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0BACBC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0BACBC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0BACBC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0BACBC"/>
          </a:solidFill>
          <a:latin typeface="Trebuchet MS" pitchFamily="34" charset="0"/>
        </a:defRPr>
      </a:lvl5pPr>
      <a:lvl6pPr marL="394385" algn="ctr" rtl="0" eaLnBrk="1" fontAlgn="base" hangingPunct="1">
        <a:spcBef>
          <a:spcPct val="0"/>
        </a:spcBef>
        <a:spcAft>
          <a:spcPct val="0"/>
        </a:spcAft>
        <a:defRPr sz="3791">
          <a:solidFill>
            <a:schemeClr val="tx1"/>
          </a:solidFill>
          <a:latin typeface="Calibri" pitchFamily="34" charset="0"/>
        </a:defRPr>
      </a:lvl6pPr>
      <a:lvl7pPr marL="788771" algn="ctr" rtl="0" eaLnBrk="1" fontAlgn="base" hangingPunct="1">
        <a:spcBef>
          <a:spcPct val="0"/>
        </a:spcBef>
        <a:spcAft>
          <a:spcPct val="0"/>
        </a:spcAft>
        <a:defRPr sz="3791">
          <a:solidFill>
            <a:schemeClr val="tx1"/>
          </a:solidFill>
          <a:latin typeface="Calibri" pitchFamily="34" charset="0"/>
        </a:defRPr>
      </a:lvl7pPr>
      <a:lvl8pPr marL="1183155" algn="ctr" rtl="0" eaLnBrk="1" fontAlgn="base" hangingPunct="1">
        <a:spcBef>
          <a:spcPct val="0"/>
        </a:spcBef>
        <a:spcAft>
          <a:spcPct val="0"/>
        </a:spcAft>
        <a:defRPr sz="3791">
          <a:solidFill>
            <a:schemeClr val="tx1"/>
          </a:solidFill>
          <a:latin typeface="Calibri" pitchFamily="34" charset="0"/>
        </a:defRPr>
      </a:lvl8pPr>
      <a:lvl9pPr marL="1577541" algn="ctr" rtl="0" eaLnBrk="1" fontAlgn="base" hangingPunct="1">
        <a:spcBef>
          <a:spcPct val="0"/>
        </a:spcBef>
        <a:spcAft>
          <a:spcPct val="0"/>
        </a:spcAft>
        <a:defRPr sz="3791">
          <a:solidFill>
            <a:schemeClr val="tx1"/>
          </a:solidFill>
          <a:latin typeface="Calibri" pitchFamily="34" charset="0"/>
        </a:defRPr>
      </a:lvl9pPr>
    </p:titleStyle>
    <p:bodyStyle>
      <a:lvl1pPr marL="295079" indent="-29507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70" kern="1200">
          <a:solidFill>
            <a:srgbClr val="0D0D0D"/>
          </a:solidFill>
          <a:latin typeface="+mn-lt"/>
          <a:ea typeface="+mn-ea"/>
          <a:cs typeface="+mn-cs"/>
        </a:defRPr>
      </a:lvl1pPr>
      <a:lvl2pPr marL="639914" indent="-24647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5" kern="1200">
          <a:solidFill>
            <a:srgbClr val="595959"/>
          </a:solidFill>
          <a:latin typeface="+mn-lt"/>
          <a:ea typeface="+mn-ea"/>
          <a:cs typeface="+mn-cs"/>
        </a:defRPr>
      </a:lvl2pPr>
      <a:lvl3pPr marL="985907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41" kern="1200">
          <a:solidFill>
            <a:srgbClr val="7F7F7F"/>
          </a:solidFill>
          <a:latin typeface="+mn-lt"/>
          <a:ea typeface="+mn-ea"/>
          <a:cs typeface="+mn-cs"/>
        </a:defRPr>
      </a:lvl3pPr>
      <a:lvl4pPr marL="1379345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50" kern="1200">
          <a:solidFill>
            <a:srgbClr val="7F7F7F"/>
          </a:solidFill>
          <a:latin typeface="+mn-lt"/>
          <a:ea typeface="+mn-ea"/>
          <a:cs typeface="+mn-cs"/>
        </a:defRPr>
      </a:lvl4pPr>
      <a:lvl5pPr marL="1773940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50" kern="1200">
          <a:solidFill>
            <a:srgbClr val="A6A6A6"/>
          </a:solidFill>
          <a:latin typeface="+mn-lt"/>
          <a:ea typeface="+mn-ea"/>
          <a:cs typeface="+mn-cs"/>
        </a:defRPr>
      </a:lvl5pPr>
      <a:lvl6pPr marL="2169119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563504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2957890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352274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94385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88771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83155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77541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71926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66312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60696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55082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9" descr="management_pp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64114"/>
            <a:ext cx="9144000" cy="109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71337" y="274628"/>
            <a:ext cx="7715708" cy="114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10" tIns="54105" rIns="108210" bIns="541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6956" y="1599944"/>
            <a:ext cx="8230089" cy="45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10" tIns="54105" rIns="108210" bIns="54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76885" y="6308743"/>
            <a:ext cx="2895682" cy="288514"/>
          </a:xfrm>
          <a:prstGeom prst="rect">
            <a:avLst/>
          </a:prstGeom>
        </p:spPr>
        <p:txBody>
          <a:bodyPr vert="horz" lIns="108210" tIns="54105" rIns="108210" bIns="54105" rtlCol="0" anchor="ctr"/>
          <a:lstStyle>
            <a:lvl1pPr algn="ctr" eaLnBrk="1" hangingPunct="1">
              <a:defRPr sz="102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25108" y="6304115"/>
            <a:ext cx="1017764" cy="293143"/>
          </a:xfrm>
          <a:prstGeom prst="rect">
            <a:avLst/>
          </a:prstGeom>
        </p:spPr>
        <p:txBody>
          <a:bodyPr vert="horz" wrap="square" lIns="108210" tIns="54105" rIns="108210" bIns="541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2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98BFD34-6538-4E57-8876-3AEEA0A053E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103" name="ZoneTexte 8"/>
          <p:cNvSpPr txBox="1">
            <a:spLocks noChangeArrowheads="1"/>
          </p:cNvSpPr>
          <p:nvPr/>
        </p:nvSpPr>
        <p:spPr bwMode="auto">
          <a:xfrm rot="-5400000">
            <a:off x="8093246" y="4657765"/>
            <a:ext cx="1661658" cy="3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5" tIns="39437" rIns="78875" bIns="39437">
            <a:spAutoFit/>
          </a:bodyPr>
          <a:lstStyle/>
          <a:p>
            <a:pPr eaLnBrk="1" hangingPunct="1"/>
            <a:r>
              <a:rPr lang="fr-FR" altLang="fr-FR">
                <a:solidFill>
                  <a:srgbClr val="97BE0D"/>
                </a:solidFill>
              </a:rPr>
              <a:t>www.apesa.fr</a:t>
            </a:r>
          </a:p>
        </p:txBody>
      </p:sp>
      <p:pic>
        <p:nvPicPr>
          <p:cNvPr id="4104" name="Image 8" descr="logo_apesa_peti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14" y="44743"/>
            <a:ext cx="880922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ZoneTexte 10"/>
          <p:cNvSpPr txBox="1">
            <a:spLocks noChangeArrowheads="1"/>
          </p:cNvSpPr>
          <p:nvPr/>
        </p:nvSpPr>
        <p:spPr bwMode="auto">
          <a:xfrm>
            <a:off x="0" y="6308743"/>
            <a:ext cx="1979327" cy="2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5" tIns="39437" rIns="78875" bIns="39437">
            <a:spAutoFit/>
          </a:bodyPr>
          <a:lstStyle/>
          <a:p>
            <a:pPr eaLnBrk="1" hangingPunct="1"/>
            <a:r>
              <a:rPr lang="fr-FR" altLang="fr-FR" sz="1239">
                <a:solidFill>
                  <a:schemeClr val="bg1"/>
                </a:solidFill>
                <a:latin typeface="Insignia" pitchFamily="34" charset="0"/>
              </a:rPr>
              <a:t>APESA Management</a:t>
            </a:r>
          </a:p>
        </p:txBody>
      </p:sp>
    </p:spTree>
    <p:extLst>
      <p:ext uri="{BB962C8B-B14F-4D97-AF65-F5344CB8AC3E}">
        <p14:creationId xmlns:p14="http://schemas.microsoft.com/office/powerpoint/2010/main" val="114427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34" kern="1200">
          <a:solidFill>
            <a:srgbClr val="3B8919"/>
          </a:solidFill>
          <a:latin typeface="Trebuchet MS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3B8919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3B8919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3B8919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3B8919"/>
          </a:solidFill>
          <a:latin typeface="Trebuchet MS" pitchFamily="34" charset="0"/>
        </a:defRPr>
      </a:lvl5pPr>
      <a:lvl6pPr marL="394385"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3B8919"/>
          </a:solidFill>
          <a:latin typeface="Trebuchet MS" pitchFamily="34" charset="0"/>
        </a:defRPr>
      </a:lvl6pPr>
      <a:lvl7pPr marL="788771"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3B8919"/>
          </a:solidFill>
          <a:latin typeface="Trebuchet MS" pitchFamily="34" charset="0"/>
        </a:defRPr>
      </a:lvl7pPr>
      <a:lvl8pPr marL="1183155"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3B8919"/>
          </a:solidFill>
          <a:latin typeface="Trebuchet MS" pitchFamily="34" charset="0"/>
        </a:defRPr>
      </a:lvl8pPr>
      <a:lvl9pPr marL="1577541"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3B8919"/>
          </a:solidFill>
          <a:latin typeface="Trebuchet MS" pitchFamily="34" charset="0"/>
        </a:defRPr>
      </a:lvl9pPr>
    </p:titleStyle>
    <p:bodyStyle>
      <a:lvl1pPr marL="295079" indent="-29507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70" kern="1200">
          <a:solidFill>
            <a:srgbClr val="0D0D0D"/>
          </a:solidFill>
          <a:latin typeface="+mn-lt"/>
          <a:ea typeface="+mn-ea"/>
          <a:cs typeface="+mn-cs"/>
        </a:defRPr>
      </a:lvl1pPr>
      <a:lvl2pPr marL="639914" indent="-24647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5" kern="1200">
          <a:solidFill>
            <a:srgbClr val="595959"/>
          </a:solidFill>
          <a:latin typeface="+mn-lt"/>
          <a:ea typeface="+mn-ea"/>
          <a:cs typeface="+mn-cs"/>
        </a:defRPr>
      </a:lvl2pPr>
      <a:lvl3pPr marL="985907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41" kern="1200">
          <a:solidFill>
            <a:srgbClr val="7F7F7F"/>
          </a:solidFill>
          <a:latin typeface="+mn-lt"/>
          <a:ea typeface="+mn-ea"/>
          <a:cs typeface="+mn-cs"/>
        </a:defRPr>
      </a:lvl3pPr>
      <a:lvl4pPr marL="1379345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50" kern="1200">
          <a:solidFill>
            <a:srgbClr val="7F7F7F"/>
          </a:solidFill>
          <a:latin typeface="+mn-lt"/>
          <a:ea typeface="+mn-ea"/>
          <a:cs typeface="+mn-cs"/>
        </a:defRPr>
      </a:lvl4pPr>
      <a:lvl5pPr marL="1773940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50" kern="1200">
          <a:solidFill>
            <a:srgbClr val="A6A6A6"/>
          </a:solidFill>
          <a:latin typeface="+mn-lt"/>
          <a:ea typeface="+mn-ea"/>
          <a:cs typeface="+mn-cs"/>
        </a:defRPr>
      </a:lvl5pPr>
      <a:lvl6pPr marL="2169119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563504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2957890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352274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94385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88771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83155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77541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71926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66312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60696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55082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9" descr="technologie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64114"/>
            <a:ext cx="9144000" cy="109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43424" y="274628"/>
            <a:ext cx="7643621" cy="114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10" tIns="54105" rIns="108210" bIns="541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512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6956" y="1599944"/>
            <a:ext cx="8230089" cy="45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10" tIns="54105" rIns="108210" bIns="54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61003" y="6237772"/>
            <a:ext cx="2895682" cy="364114"/>
          </a:xfrm>
          <a:prstGeom prst="rect">
            <a:avLst/>
          </a:prstGeom>
        </p:spPr>
        <p:txBody>
          <a:bodyPr vert="horz" lIns="108210" tIns="54105" rIns="108210" bIns="54105" rtlCol="0" anchor="ctr"/>
          <a:lstStyle>
            <a:lvl1pPr algn="ctr" eaLnBrk="1" hangingPunct="1">
              <a:defRPr sz="102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2588" y="6308743"/>
            <a:ext cx="1594457" cy="288514"/>
          </a:xfrm>
          <a:prstGeom prst="rect">
            <a:avLst/>
          </a:prstGeom>
        </p:spPr>
        <p:txBody>
          <a:bodyPr vert="horz" wrap="square" lIns="108210" tIns="54105" rIns="108210" bIns="541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21">
                <a:solidFill>
                  <a:srgbClr val="898989"/>
                </a:solidFill>
              </a:defRPr>
            </a:lvl1pPr>
          </a:lstStyle>
          <a:p>
            <a:fld id="{2FD3C091-4837-431D-8539-F12643064D1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127" name="ZoneTexte 8"/>
          <p:cNvSpPr txBox="1">
            <a:spLocks noChangeArrowheads="1"/>
          </p:cNvSpPr>
          <p:nvPr/>
        </p:nvSpPr>
        <p:spPr bwMode="auto">
          <a:xfrm rot="-5400000">
            <a:off x="8093246" y="4580622"/>
            <a:ext cx="1661658" cy="3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5" tIns="39437" rIns="78875" bIns="39437">
            <a:spAutoFit/>
          </a:bodyPr>
          <a:lstStyle/>
          <a:p>
            <a:pPr eaLnBrk="1" hangingPunct="1"/>
            <a:r>
              <a:rPr lang="fr-FR" altLang="fr-FR">
                <a:solidFill>
                  <a:srgbClr val="F6A905"/>
                </a:solidFill>
              </a:rPr>
              <a:t>www.apesa.fr</a:t>
            </a:r>
          </a:p>
        </p:txBody>
      </p:sp>
      <p:pic>
        <p:nvPicPr>
          <p:cNvPr id="5128" name="Image 8" descr="logo_apesa_peti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14" y="44743"/>
            <a:ext cx="880922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ZoneTexte 10"/>
          <p:cNvSpPr txBox="1">
            <a:spLocks noChangeArrowheads="1"/>
          </p:cNvSpPr>
          <p:nvPr/>
        </p:nvSpPr>
        <p:spPr bwMode="auto">
          <a:xfrm>
            <a:off x="0" y="6308743"/>
            <a:ext cx="1979327" cy="2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5" tIns="39437" rIns="78875" bIns="39437">
            <a:spAutoFit/>
          </a:bodyPr>
          <a:lstStyle/>
          <a:p>
            <a:pPr eaLnBrk="1" hangingPunct="1"/>
            <a:r>
              <a:rPr lang="fr-FR" altLang="fr-FR" sz="1239">
                <a:solidFill>
                  <a:schemeClr val="bg1"/>
                </a:solidFill>
                <a:latin typeface="Insignia" pitchFamily="34" charset="0"/>
              </a:rPr>
              <a:t>APESA Technologies</a:t>
            </a:r>
          </a:p>
        </p:txBody>
      </p:sp>
    </p:spTree>
    <p:extLst>
      <p:ext uri="{BB962C8B-B14F-4D97-AF65-F5344CB8AC3E}">
        <p14:creationId xmlns:p14="http://schemas.microsoft.com/office/powerpoint/2010/main" val="290728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34" kern="1200">
          <a:solidFill>
            <a:srgbClr val="E4700D"/>
          </a:solidFill>
          <a:latin typeface="Trebuchet MS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E4700D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E4700D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E4700D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E4700D"/>
          </a:solidFill>
          <a:latin typeface="Trebuchet MS" pitchFamily="34" charset="0"/>
        </a:defRPr>
      </a:lvl5pPr>
      <a:lvl6pPr marL="394385"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E4700D"/>
          </a:solidFill>
          <a:latin typeface="Trebuchet MS" pitchFamily="34" charset="0"/>
        </a:defRPr>
      </a:lvl6pPr>
      <a:lvl7pPr marL="788771"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E4700D"/>
          </a:solidFill>
          <a:latin typeface="Trebuchet MS" pitchFamily="34" charset="0"/>
        </a:defRPr>
      </a:lvl7pPr>
      <a:lvl8pPr marL="1183155"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E4700D"/>
          </a:solidFill>
          <a:latin typeface="Trebuchet MS" pitchFamily="34" charset="0"/>
        </a:defRPr>
      </a:lvl8pPr>
      <a:lvl9pPr marL="1577541"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E4700D"/>
          </a:solidFill>
          <a:latin typeface="Trebuchet MS" pitchFamily="34" charset="0"/>
        </a:defRPr>
      </a:lvl9pPr>
    </p:titleStyle>
    <p:bodyStyle>
      <a:lvl1pPr marL="295079" indent="-29507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70" kern="1200">
          <a:solidFill>
            <a:srgbClr val="0D0D0D"/>
          </a:solidFill>
          <a:latin typeface="+mn-lt"/>
          <a:ea typeface="+mn-ea"/>
          <a:cs typeface="+mn-cs"/>
        </a:defRPr>
      </a:lvl1pPr>
      <a:lvl2pPr marL="639914" indent="-24647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5" kern="1200">
          <a:solidFill>
            <a:srgbClr val="595959"/>
          </a:solidFill>
          <a:latin typeface="+mn-lt"/>
          <a:ea typeface="+mn-ea"/>
          <a:cs typeface="+mn-cs"/>
        </a:defRPr>
      </a:lvl2pPr>
      <a:lvl3pPr marL="985907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41" kern="1200">
          <a:solidFill>
            <a:srgbClr val="7F7F7F"/>
          </a:solidFill>
          <a:latin typeface="+mn-lt"/>
          <a:ea typeface="+mn-ea"/>
          <a:cs typeface="+mn-cs"/>
        </a:defRPr>
      </a:lvl3pPr>
      <a:lvl4pPr marL="1379345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50" kern="1200">
          <a:solidFill>
            <a:srgbClr val="7F7F7F"/>
          </a:solidFill>
          <a:latin typeface="+mn-lt"/>
          <a:ea typeface="+mn-ea"/>
          <a:cs typeface="+mn-cs"/>
        </a:defRPr>
      </a:lvl4pPr>
      <a:lvl5pPr marL="1773940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50" kern="1200">
          <a:solidFill>
            <a:srgbClr val="A6A6A6"/>
          </a:solidFill>
          <a:latin typeface="+mn-lt"/>
          <a:ea typeface="+mn-ea"/>
          <a:cs typeface="+mn-cs"/>
        </a:defRPr>
      </a:lvl5pPr>
      <a:lvl6pPr marL="2169119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563504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2957890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352274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94385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88771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83155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77541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71926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66312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60696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55082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8" descr="animation_ppt.jpg"/>
          <p:cNvPicPr>
            <a:picLocks noChangeAspect="1"/>
          </p:cNvPicPr>
          <p:nvPr/>
        </p:nvPicPr>
        <p:blipFill>
          <a:blip r:embed="rId6" cstate="print"/>
          <a:srcRect t="39005" b="28008"/>
          <a:stretch>
            <a:fillRect/>
          </a:stretch>
        </p:blipFill>
        <p:spPr bwMode="auto">
          <a:xfrm>
            <a:off x="0" y="5778000"/>
            <a:ext cx="9144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43424" y="274628"/>
            <a:ext cx="7643621" cy="114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10" tIns="54105" rIns="108210" bIns="541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614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6956" y="1599944"/>
            <a:ext cx="8230089" cy="45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10" tIns="54105" rIns="108210" bIns="54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19837" y="6597256"/>
            <a:ext cx="5724164" cy="365658"/>
          </a:xfrm>
          <a:prstGeom prst="rect">
            <a:avLst/>
          </a:prstGeom>
        </p:spPr>
        <p:txBody>
          <a:bodyPr vert="horz" lIns="108210" tIns="54105" rIns="108210" bIns="54105" rtlCol="0" anchor="ctr"/>
          <a:lstStyle>
            <a:lvl1pPr algn="ctr" eaLnBrk="1" hangingPunct="1">
              <a:defRPr sz="102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8058" y="6308744"/>
            <a:ext cx="1089851" cy="169714"/>
          </a:xfrm>
          <a:prstGeom prst="rect">
            <a:avLst/>
          </a:prstGeom>
        </p:spPr>
        <p:txBody>
          <a:bodyPr vert="horz" wrap="square" lIns="108210" tIns="54105" rIns="108210" bIns="541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2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69FA23D-9925-4FCF-9604-2013BB76A6F2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6151" name="Image 8" descr="logo_apesa_peti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14" y="44743"/>
            <a:ext cx="880922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ZoneTexte 9"/>
          <p:cNvSpPr txBox="1">
            <a:spLocks noChangeArrowheads="1"/>
          </p:cNvSpPr>
          <p:nvPr/>
        </p:nvSpPr>
        <p:spPr bwMode="auto">
          <a:xfrm rot="-5400000">
            <a:off x="8094018" y="4440993"/>
            <a:ext cx="1660114" cy="3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5" tIns="39437" rIns="78875" bIns="39437">
            <a:spAutoFit/>
          </a:bodyPr>
          <a:lstStyle/>
          <a:p>
            <a:pPr eaLnBrk="1" hangingPunct="1"/>
            <a:r>
              <a:rPr lang="fr-FR" altLang="fr-FR">
                <a:solidFill>
                  <a:srgbClr val="98A8EC"/>
                </a:solidFill>
              </a:rPr>
              <a:t>www.apesa.fr</a:t>
            </a:r>
          </a:p>
        </p:txBody>
      </p:sp>
      <p:sp>
        <p:nvSpPr>
          <p:cNvPr id="6153" name="ZoneTexte 10"/>
          <p:cNvSpPr txBox="1">
            <a:spLocks noChangeArrowheads="1"/>
          </p:cNvSpPr>
          <p:nvPr/>
        </p:nvSpPr>
        <p:spPr bwMode="auto">
          <a:xfrm>
            <a:off x="0" y="6308743"/>
            <a:ext cx="1979327" cy="2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5" tIns="39437" rIns="78875" bIns="39437">
            <a:spAutoFit/>
          </a:bodyPr>
          <a:lstStyle/>
          <a:p>
            <a:pPr eaLnBrk="1" hangingPunct="1"/>
            <a:r>
              <a:rPr lang="fr-FR" altLang="fr-FR" sz="1239">
                <a:solidFill>
                  <a:schemeClr val="bg1"/>
                </a:solidFill>
                <a:latin typeface="Insignia" pitchFamily="34" charset="0"/>
              </a:rPr>
              <a:t>APESA Animation</a:t>
            </a:r>
          </a:p>
        </p:txBody>
      </p:sp>
    </p:spTree>
    <p:extLst>
      <p:ext uri="{BB962C8B-B14F-4D97-AF65-F5344CB8AC3E}">
        <p14:creationId xmlns:p14="http://schemas.microsoft.com/office/powerpoint/2010/main" val="15599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34" kern="1200">
          <a:solidFill>
            <a:srgbClr val="7C90E7"/>
          </a:solidFill>
          <a:latin typeface="Trebuchet MS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7C90E7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7C90E7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7C90E7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7C90E7"/>
          </a:solidFill>
          <a:latin typeface="Trebuchet MS" pitchFamily="34" charset="0"/>
        </a:defRPr>
      </a:lvl5pPr>
      <a:lvl6pPr marL="394385"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7F7F7F"/>
          </a:solidFill>
          <a:latin typeface="Trebuchet MS" pitchFamily="34" charset="0"/>
        </a:defRPr>
      </a:lvl6pPr>
      <a:lvl7pPr marL="788771"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7F7F7F"/>
          </a:solidFill>
          <a:latin typeface="Trebuchet MS" pitchFamily="34" charset="0"/>
        </a:defRPr>
      </a:lvl7pPr>
      <a:lvl8pPr marL="1183155"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7F7F7F"/>
          </a:solidFill>
          <a:latin typeface="Trebuchet MS" pitchFamily="34" charset="0"/>
        </a:defRPr>
      </a:lvl8pPr>
      <a:lvl9pPr marL="1577541" algn="ctr" rtl="0" eaLnBrk="1" fontAlgn="base" hangingPunct="1">
        <a:spcBef>
          <a:spcPct val="0"/>
        </a:spcBef>
        <a:spcAft>
          <a:spcPct val="0"/>
        </a:spcAft>
        <a:defRPr sz="3134">
          <a:solidFill>
            <a:srgbClr val="7F7F7F"/>
          </a:solidFill>
          <a:latin typeface="Trebuchet MS" pitchFamily="34" charset="0"/>
        </a:defRPr>
      </a:lvl9pPr>
    </p:titleStyle>
    <p:bodyStyle>
      <a:lvl1pPr marL="295079" indent="-29507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1pPr>
      <a:lvl2pPr marL="639914" indent="-24647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5" kern="1200">
          <a:solidFill>
            <a:schemeClr val="tx1"/>
          </a:solidFill>
          <a:latin typeface="+mn-lt"/>
          <a:ea typeface="+mn-ea"/>
          <a:cs typeface="+mn-cs"/>
        </a:defRPr>
      </a:lvl2pPr>
      <a:lvl3pPr marL="985907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379345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773940" indent="-196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169119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563504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2957890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352274" indent="-197192" algn="l" defTabSz="788771" rtl="0" eaLnBrk="1" latinLnBrk="0" hangingPunct="1">
        <a:spcBef>
          <a:spcPct val="20000"/>
        </a:spcBef>
        <a:buFont typeface="Arial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94385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88771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83155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77541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71926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66312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60696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55082" algn="l" defTabSz="788771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alexpress.ca/media/photos/unis/2011/02/15/photo_1355102_resize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Présentation de l’APESA et du Plateau technique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Grands principes de la méthanisation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Biologiques,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Technologiques,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Énergétiques.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Montage de projet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BEE4-CDB2-4298-9246-C35948A92A1B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875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725121" y="1785888"/>
            <a:ext cx="5945400" cy="3577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68573" tIns="34286" rIns="68573" bIns="34286">
            <a:spAutoFit/>
          </a:bodyPr>
          <a:lstStyle/>
          <a:p>
            <a:pPr defTabSz="336965">
              <a:buClr>
                <a:schemeClr val="accent1"/>
              </a:buClr>
              <a:buFont typeface="Wingdings" pitchFamily="2" charset="2"/>
              <a:buChar char="§"/>
            </a:pPr>
            <a:r>
              <a:rPr lang="fr-FR" sz="1875" dirty="0">
                <a:latin typeface="Trebuchet MS" pitchFamily="34" charset="0"/>
              </a:rPr>
              <a:t> Le métabolisme augmente avec la température</a:t>
            </a:r>
          </a:p>
        </p:txBody>
      </p:sp>
      <p:sp>
        <p:nvSpPr>
          <p:cNvPr id="36" name="Rectangle 26"/>
          <p:cNvSpPr>
            <a:spLocks noGrp="1" noChangeArrowheads="1"/>
          </p:cNvSpPr>
          <p:nvPr>
            <p:ph type="title"/>
          </p:nvPr>
        </p:nvSpPr>
        <p:spPr>
          <a:xfrm>
            <a:off x="1950136" y="261431"/>
            <a:ext cx="6555689" cy="857250"/>
          </a:xfrm>
        </p:spPr>
        <p:txBody>
          <a:bodyPr>
            <a:noAutofit/>
          </a:bodyPr>
          <a:lstStyle/>
          <a:p>
            <a:pPr eaLnBrk="1" hangingPunct="1"/>
            <a:r>
              <a:rPr lang="fr-FR" sz="1800" dirty="0"/>
              <a:t>Le temps de séjour</a:t>
            </a:r>
            <a:br>
              <a:rPr lang="fr-FR" sz="1800" dirty="0"/>
            </a:br>
            <a:r>
              <a:rPr lang="fr-FR" sz="1800" dirty="0"/>
              <a:t>Influence de la température sur la vitesse de dégradation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0051"/>
            <a:ext cx="5097640" cy="2881106"/>
          </a:xfrm>
          <a:prstGeom prst="rect">
            <a:avLst/>
          </a:prstGeom>
        </p:spPr>
      </p:pic>
      <p:graphicFrame>
        <p:nvGraphicFramePr>
          <p:cNvPr id="37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183508"/>
              </p:ext>
            </p:extLst>
          </p:nvPr>
        </p:nvGraphicFramePr>
        <p:xfrm>
          <a:off x="5095877" y="2240051"/>
          <a:ext cx="4048123" cy="3085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8522947" imgH="5358848" progId="Excel.Chart.8">
                  <p:embed/>
                </p:oleObj>
              </mc:Choice>
              <mc:Fallback>
                <p:oleObj r:id="rId4" imgW="8522947" imgH="5358848" progId="Excel.Chart.8">
                  <p:embed/>
                  <p:pic>
                    <p:nvPicPr>
                      <p:cNvPr id="37" name="Graphiqu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7" y="2240051"/>
                        <a:ext cx="4048123" cy="3085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e la date 3"/>
          <p:cNvSpPr>
            <a:spLocks noGrp="1"/>
          </p:cNvSpPr>
          <p:nvPr/>
        </p:nvSpPr>
        <p:spPr>
          <a:xfrm>
            <a:off x="1264024" y="5631516"/>
            <a:ext cx="1543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9992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1728705" y="270189"/>
            <a:ext cx="6075759" cy="857250"/>
          </a:xfrm>
        </p:spPr>
        <p:txBody>
          <a:bodyPr/>
          <a:lstStyle/>
          <a:p>
            <a:r>
              <a:rPr lang="fr-FR" sz="2400" dirty="0"/>
              <a:t>Des procédés adaptés aux substrats traités</a:t>
            </a:r>
            <a:endParaRPr lang="fr-FR" sz="2400" dirty="0"/>
          </a:p>
        </p:txBody>
      </p:sp>
      <p:grpSp>
        <p:nvGrpSpPr>
          <p:cNvPr id="2" name="Groupe 72"/>
          <p:cNvGrpSpPr/>
          <p:nvPr/>
        </p:nvGrpSpPr>
        <p:grpSpPr>
          <a:xfrm>
            <a:off x="1228704" y="1319202"/>
            <a:ext cx="6258508" cy="3515119"/>
            <a:chOff x="930165" y="2207173"/>
            <a:chExt cx="9199427" cy="5166356"/>
          </a:xfrm>
        </p:grpSpPr>
        <p:grpSp>
          <p:nvGrpSpPr>
            <p:cNvPr id="3" name="Groupe 64"/>
            <p:cNvGrpSpPr/>
            <p:nvPr/>
          </p:nvGrpSpPr>
          <p:grpSpPr>
            <a:xfrm>
              <a:off x="1003736" y="2775225"/>
              <a:ext cx="9125856" cy="4598304"/>
              <a:chOff x="987971" y="2428383"/>
              <a:chExt cx="9125856" cy="4598304"/>
            </a:xfrm>
          </p:grpSpPr>
          <p:sp>
            <p:nvSpPr>
              <p:cNvPr id="79878" name="ZoneTexte 12"/>
              <p:cNvSpPr txBox="1">
                <a:spLocks noChangeArrowheads="1"/>
              </p:cNvSpPr>
              <p:nvPr/>
            </p:nvSpPr>
            <p:spPr bwMode="auto">
              <a:xfrm>
                <a:off x="8334375" y="2428383"/>
                <a:ext cx="1741752" cy="949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IAA</a:t>
                </a:r>
              </a:p>
              <a:p>
                <a:r>
                  <a:rPr lang="fr-FR" dirty="0"/>
                  <a:t>Industries</a:t>
                </a:r>
              </a:p>
            </p:txBody>
          </p:sp>
          <p:sp>
            <p:nvSpPr>
              <p:cNvPr id="79879" name="ZoneTexte 13"/>
              <p:cNvSpPr txBox="1">
                <a:spLocks noChangeArrowheads="1"/>
              </p:cNvSpPr>
              <p:nvPr/>
            </p:nvSpPr>
            <p:spPr bwMode="auto">
              <a:xfrm>
                <a:off x="8334375" y="3936125"/>
                <a:ext cx="1628651" cy="1357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STEP</a:t>
                </a:r>
              </a:p>
              <a:p>
                <a:r>
                  <a:rPr lang="fr-FR" dirty="0"/>
                  <a:t>IAA</a:t>
                </a:r>
              </a:p>
              <a:p>
                <a:r>
                  <a:rPr lang="fr-FR" b="1" dirty="0"/>
                  <a:t>Agricole</a:t>
                </a:r>
              </a:p>
            </p:txBody>
          </p:sp>
          <p:sp>
            <p:nvSpPr>
              <p:cNvPr id="79880" name="ZoneTexte 14"/>
              <p:cNvSpPr txBox="1">
                <a:spLocks noChangeArrowheads="1"/>
              </p:cNvSpPr>
              <p:nvPr/>
            </p:nvSpPr>
            <p:spPr bwMode="auto">
              <a:xfrm>
                <a:off x="8334375" y="5669620"/>
                <a:ext cx="1779452" cy="1357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Déchets </a:t>
                </a:r>
                <a:endParaRPr lang="fr-FR" dirty="0"/>
              </a:p>
              <a:p>
                <a:r>
                  <a:rPr lang="fr-FR" dirty="0"/>
                  <a:t>ménagers</a:t>
                </a:r>
                <a:endParaRPr lang="fr-FR" dirty="0"/>
              </a:p>
              <a:p>
                <a:r>
                  <a:rPr lang="fr-FR" b="1" dirty="0"/>
                  <a:t>Agricole</a:t>
                </a:r>
              </a:p>
            </p:txBody>
          </p:sp>
          <p:cxnSp>
            <p:nvCxnSpPr>
              <p:cNvPr id="79881" name="Connecteur droit avec flèche 16"/>
              <p:cNvCxnSpPr>
                <a:cxnSpLocks noChangeShapeType="1"/>
              </p:cNvCxnSpPr>
              <p:nvPr/>
            </p:nvCxnSpPr>
            <p:spPr bwMode="auto">
              <a:xfrm flipV="1">
                <a:off x="7883306" y="2758474"/>
                <a:ext cx="33020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9" name="ZoneTexte 18"/>
              <p:cNvSpPr txBox="1"/>
              <p:nvPr/>
            </p:nvSpPr>
            <p:spPr>
              <a:xfrm>
                <a:off x="987971" y="3026977"/>
                <a:ext cx="2159999" cy="431662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125" dirty="0"/>
                  <a:t>Substrat </a:t>
                </a:r>
                <a:r>
                  <a:rPr lang="fr-FR" sz="1125" dirty="0" err="1"/>
                  <a:t>pompable</a:t>
                </a:r>
                <a:endParaRPr lang="fr-FR" sz="1125" dirty="0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987971" y="5402315"/>
                <a:ext cx="2159999" cy="431662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125" dirty="0"/>
                  <a:t>Substrat solide</a:t>
                </a:r>
                <a:endParaRPr lang="fr-FR" sz="1125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3662854" y="2580214"/>
                <a:ext cx="1440001" cy="431662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125" dirty="0"/>
                  <a:t>Soluble</a:t>
                </a: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3662854" y="3446475"/>
                <a:ext cx="1440001" cy="713181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125" dirty="0"/>
                  <a:t>Matières en suspension</a:t>
                </a: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3662854" y="4640313"/>
                <a:ext cx="1440001" cy="713181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125" dirty="0"/>
                  <a:t>Mise en solution</a:t>
                </a: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5544206" y="2580214"/>
                <a:ext cx="2159999" cy="431662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125" dirty="0"/>
                  <a:t>Voie « liquide » &lt; 3%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5544206" y="4046479"/>
                <a:ext cx="2159999" cy="713181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125" dirty="0"/>
                  <a:t>Voie « semi liquide »  3% - 15%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5544206" y="5838493"/>
                <a:ext cx="2159999" cy="713181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125" dirty="0"/>
                  <a:t>Voie « solide »  20 – 40%</a:t>
                </a:r>
              </a:p>
            </p:txBody>
          </p:sp>
          <p:cxnSp>
            <p:nvCxnSpPr>
              <p:cNvPr id="28" name="Connecteur droit avec flèche 16"/>
              <p:cNvCxnSpPr>
                <a:cxnSpLocks noChangeShapeType="1"/>
              </p:cNvCxnSpPr>
              <p:nvPr/>
            </p:nvCxnSpPr>
            <p:spPr bwMode="auto">
              <a:xfrm flipV="1">
                <a:off x="7862285" y="4329771"/>
                <a:ext cx="33020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9" name="Connecteur droit avec flèche 16"/>
              <p:cNvCxnSpPr>
                <a:cxnSpLocks noChangeShapeType="1"/>
              </p:cNvCxnSpPr>
              <p:nvPr/>
            </p:nvCxnSpPr>
            <p:spPr bwMode="auto">
              <a:xfrm flipV="1">
                <a:off x="7872796" y="6137551"/>
                <a:ext cx="33020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8" name="Connecteur en angle 47"/>
              <p:cNvCxnSpPr>
                <a:stCxn id="19" idx="3"/>
                <a:endCxn id="23" idx="1"/>
              </p:cNvCxnSpPr>
              <p:nvPr/>
            </p:nvCxnSpPr>
            <p:spPr bwMode="auto">
              <a:xfrm>
                <a:off x="3147971" y="3224040"/>
                <a:ext cx="514884" cy="560259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Connecteur en angle 49"/>
              <p:cNvCxnSpPr>
                <a:stCxn id="19" idx="3"/>
                <a:endCxn id="22" idx="1"/>
              </p:cNvCxnSpPr>
              <p:nvPr/>
            </p:nvCxnSpPr>
            <p:spPr bwMode="auto">
              <a:xfrm flipV="1">
                <a:off x="3147971" y="2777279"/>
                <a:ext cx="514884" cy="446762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Connecteur en angle 51"/>
              <p:cNvCxnSpPr>
                <a:stCxn id="20" idx="3"/>
                <a:endCxn id="24" idx="1"/>
              </p:cNvCxnSpPr>
              <p:nvPr/>
            </p:nvCxnSpPr>
            <p:spPr bwMode="auto">
              <a:xfrm flipV="1">
                <a:off x="3147971" y="4978136"/>
                <a:ext cx="514884" cy="621243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Connecteur en angle 55"/>
              <p:cNvCxnSpPr>
                <a:stCxn id="22" idx="3"/>
                <a:endCxn id="25" idx="1"/>
              </p:cNvCxnSpPr>
              <p:nvPr/>
            </p:nvCxnSpPr>
            <p:spPr bwMode="auto">
              <a:xfrm>
                <a:off x="5102855" y="2777279"/>
                <a:ext cx="441351" cy="13999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8" name="Connecteur en angle 57"/>
              <p:cNvCxnSpPr>
                <a:stCxn id="23" idx="3"/>
                <a:endCxn id="26" idx="1"/>
              </p:cNvCxnSpPr>
              <p:nvPr/>
            </p:nvCxnSpPr>
            <p:spPr bwMode="auto">
              <a:xfrm>
                <a:off x="5102855" y="3784300"/>
                <a:ext cx="441351" cy="600002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" name="Connecteur en angle 59"/>
              <p:cNvCxnSpPr>
                <a:stCxn id="24" idx="3"/>
                <a:endCxn id="26" idx="1"/>
              </p:cNvCxnSpPr>
              <p:nvPr/>
            </p:nvCxnSpPr>
            <p:spPr bwMode="auto">
              <a:xfrm flipV="1">
                <a:off x="5102855" y="4384302"/>
                <a:ext cx="441351" cy="593835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3" name="Connecteur en angle 62"/>
              <p:cNvCxnSpPr>
                <a:stCxn id="20" idx="3"/>
                <a:endCxn id="27" idx="1"/>
              </p:cNvCxnSpPr>
              <p:nvPr/>
            </p:nvCxnSpPr>
            <p:spPr bwMode="auto">
              <a:xfrm>
                <a:off x="3147971" y="5599379"/>
                <a:ext cx="2396235" cy="576937"/>
              </a:xfrm>
              <a:prstGeom prst="bentConnector3">
                <a:avLst>
                  <a:gd name="adj1" fmla="val 50000"/>
                </a:avLst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" name="Groupe 68"/>
            <p:cNvGrpSpPr/>
            <p:nvPr/>
          </p:nvGrpSpPr>
          <p:grpSpPr>
            <a:xfrm>
              <a:off x="930165" y="2207173"/>
              <a:ext cx="6789806" cy="769004"/>
              <a:chOff x="930165" y="2207173"/>
              <a:chExt cx="6789806" cy="769004"/>
            </a:xfrm>
          </p:grpSpPr>
          <p:sp>
            <p:nvSpPr>
              <p:cNvPr id="66" name="ZoneTexte 65"/>
              <p:cNvSpPr txBox="1"/>
              <p:nvPr/>
            </p:nvSpPr>
            <p:spPr>
              <a:xfrm>
                <a:off x="930165" y="2207173"/>
                <a:ext cx="2520000" cy="76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Caractéristique substrat</a:t>
                </a:r>
                <a:endParaRPr lang="fr-FR" sz="1400" dirty="0"/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3494689" y="2207173"/>
                <a:ext cx="1800000" cy="76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Matière organique</a:t>
                </a:r>
                <a:endParaRPr lang="fr-FR" sz="1400" dirty="0"/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5559972" y="2207173"/>
                <a:ext cx="2159999" cy="76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Procédés à envisager</a:t>
                </a:r>
                <a:endParaRPr lang="fr-FR" sz="1400" dirty="0"/>
              </a:p>
            </p:txBody>
          </p:sp>
        </p:grpSp>
        <p:cxnSp>
          <p:nvCxnSpPr>
            <p:cNvPr id="71" name="Connecteur droit 70"/>
            <p:cNvCxnSpPr/>
            <p:nvPr/>
          </p:nvCxnSpPr>
          <p:spPr bwMode="auto">
            <a:xfrm rot="5400000">
              <a:off x="922283" y="4621926"/>
              <a:ext cx="4808483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Connecteur droit 71"/>
            <p:cNvCxnSpPr/>
            <p:nvPr/>
          </p:nvCxnSpPr>
          <p:spPr bwMode="auto">
            <a:xfrm rot="5400000">
              <a:off x="3013842" y="4621926"/>
              <a:ext cx="4808483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76814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0"/>
          <p:cNvGrpSpPr/>
          <p:nvPr/>
        </p:nvGrpSpPr>
        <p:grpSpPr>
          <a:xfrm>
            <a:off x="2669121" y="1106928"/>
            <a:ext cx="5022558" cy="3294366"/>
            <a:chOff x="1473120" y="1512159"/>
            <a:chExt cx="6668640" cy="4738097"/>
          </a:xfrm>
        </p:grpSpPr>
        <p:pic>
          <p:nvPicPr>
            <p:cNvPr id="80900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473120" y="1512159"/>
              <a:ext cx="6668640" cy="4738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475656" y="5085184"/>
              <a:ext cx="1296144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5856" y="5157192"/>
              <a:ext cx="1512168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4128" y="5157192"/>
              <a:ext cx="1296144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55976" y="1988840"/>
              <a:ext cx="855712" cy="279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000" y="213091"/>
            <a:ext cx="6172200" cy="4860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2175" dirty="0"/>
              <a:t>Schéma de principe d’un digesteur </a:t>
            </a:r>
            <a:br>
              <a:rPr lang="fr-FR" sz="2175" dirty="0"/>
            </a:br>
            <a:r>
              <a:rPr lang="fr-FR" sz="2175" dirty="0"/>
              <a:t>infiniment mélangé (voie liquide)</a:t>
            </a:r>
          </a:p>
        </p:txBody>
      </p:sp>
      <p:pic>
        <p:nvPicPr>
          <p:cNvPr id="12" name="Image 11" descr="schema_ademe_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64966" y="3779610"/>
            <a:ext cx="3400162" cy="1897290"/>
          </a:xfrm>
          <a:prstGeom prst="rect">
            <a:avLst/>
          </a:prstGeom>
        </p:spPr>
      </p:pic>
      <p:pic>
        <p:nvPicPr>
          <p:cNvPr id="3074" name="Picture 2" descr="http://www.corrosionfluid.com/assets/images/landia-GasMix-mixing-system-anaerobic-digesters-ful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0"/>
          <a:stretch/>
        </p:blipFill>
        <p:spPr bwMode="auto">
          <a:xfrm>
            <a:off x="5071410" y="3738463"/>
            <a:ext cx="2119384" cy="18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2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71475" y="576858"/>
            <a:ext cx="1862826" cy="429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4301" y="12663"/>
            <a:ext cx="6129300" cy="735546"/>
          </a:xfrm>
        </p:spPr>
        <p:txBody>
          <a:bodyPr/>
          <a:lstStyle/>
          <a:p>
            <a:r>
              <a:rPr lang="fr-FR" sz="2400" dirty="0"/>
              <a:t>Digesteur vertical et stockage biogaz</a:t>
            </a:r>
            <a:endParaRPr lang="fr-FR" sz="2400" dirty="0"/>
          </a:p>
        </p:txBody>
      </p:sp>
      <p:pic>
        <p:nvPicPr>
          <p:cNvPr id="6" name="Picture 3" descr="D:\Documents and Settings\pouech\Mes documents\Philippe_Pouech_APESA\APESA_Travaux en cours\1314_METHAQTION\131404_Voyage_étude_méthanisation\photos voyage methanisation agricole\S73002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18415" y="822873"/>
            <a:ext cx="5287680" cy="396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4406384" y="5081032"/>
            <a:ext cx="2908190" cy="27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209" tIns="31105" rIns="62209" bIns="31105">
            <a:spAutoFit/>
          </a:bodyPr>
          <a:lstStyle/>
          <a:p>
            <a:r>
              <a:rPr lang="fr-FR" sz="1400" dirty="0"/>
              <a:t>Photo APESA, installation </a:t>
            </a:r>
            <a:r>
              <a:rPr lang="fr-FR" sz="1400" dirty="0" err="1"/>
              <a:t>Biogasyl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6715432" y="873564"/>
            <a:ext cx="890218" cy="662982"/>
          </a:xfrm>
          <a:prstGeom prst="rect">
            <a:avLst/>
          </a:prstGeom>
          <a:noFill/>
        </p:spPr>
        <p:txBody>
          <a:bodyPr wrap="square" lIns="62209" tIns="31105" rIns="62209" bIns="31105" rtlCol="0">
            <a:spAutoFit/>
          </a:bodyPr>
          <a:lstStyle/>
          <a:p>
            <a:pPr algn="ctr"/>
            <a:r>
              <a:rPr lang="fr-FR" sz="975" dirty="0">
                <a:solidFill>
                  <a:srgbClr val="FF0000"/>
                </a:solidFill>
              </a:rPr>
              <a:t>Gazomètre </a:t>
            </a:r>
          </a:p>
          <a:p>
            <a:pPr algn="ctr"/>
            <a:r>
              <a:rPr lang="fr-FR" sz="975" dirty="0">
                <a:solidFill>
                  <a:srgbClr val="FF0000"/>
                </a:solidFill>
              </a:rPr>
              <a:t>( 13000m3 = 6h de production)</a:t>
            </a:r>
            <a:endParaRPr lang="fr-FR" sz="975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>
            <a:stCxn id="8" idx="2"/>
          </p:cNvCxnSpPr>
          <p:nvPr/>
        </p:nvCxnSpPr>
        <p:spPr bwMode="auto">
          <a:xfrm flipH="1">
            <a:off x="6382951" y="1536545"/>
            <a:ext cx="777590" cy="9889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6400817" y="3015315"/>
            <a:ext cx="825865" cy="362900"/>
          </a:xfrm>
          <a:prstGeom prst="rect">
            <a:avLst/>
          </a:prstGeom>
          <a:noFill/>
        </p:spPr>
        <p:txBody>
          <a:bodyPr wrap="square" lIns="62209" tIns="31105" rIns="62209" bIns="31105" rtlCol="0">
            <a:spAutoFit/>
          </a:bodyPr>
          <a:lstStyle/>
          <a:p>
            <a:pPr algn="ctr"/>
            <a:r>
              <a:rPr lang="fr-FR" sz="975" dirty="0">
                <a:solidFill>
                  <a:srgbClr val="FF0000"/>
                </a:solidFill>
              </a:rPr>
              <a:t>Stockage </a:t>
            </a:r>
            <a:r>
              <a:rPr lang="fr-FR" sz="975" dirty="0" err="1">
                <a:solidFill>
                  <a:srgbClr val="FF0000"/>
                </a:solidFill>
              </a:rPr>
              <a:t>digestat</a:t>
            </a:r>
            <a:endParaRPr lang="fr-FR" sz="975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49610" y="3440805"/>
            <a:ext cx="825865" cy="512941"/>
          </a:xfrm>
          <a:prstGeom prst="rect">
            <a:avLst/>
          </a:prstGeom>
          <a:noFill/>
        </p:spPr>
        <p:txBody>
          <a:bodyPr wrap="square" lIns="62209" tIns="31105" rIns="62209" bIns="31105" rtlCol="0">
            <a:spAutoFit/>
          </a:bodyPr>
          <a:lstStyle/>
          <a:p>
            <a:pPr algn="ctr"/>
            <a:r>
              <a:rPr lang="fr-FR" sz="975" dirty="0">
                <a:solidFill>
                  <a:srgbClr val="FF0000"/>
                </a:solidFill>
              </a:rPr>
              <a:t>Stockage graisse (chauffé)</a:t>
            </a:r>
            <a:endParaRPr lang="fr-FR" sz="975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58659" y="4134463"/>
            <a:ext cx="825865" cy="362900"/>
          </a:xfrm>
          <a:prstGeom prst="rect">
            <a:avLst/>
          </a:prstGeom>
          <a:noFill/>
        </p:spPr>
        <p:txBody>
          <a:bodyPr wrap="square" lIns="62209" tIns="31105" rIns="62209" bIns="31105" rtlCol="0">
            <a:spAutoFit/>
          </a:bodyPr>
          <a:lstStyle/>
          <a:p>
            <a:pPr algn="ctr"/>
            <a:r>
              <a:rPr lang="fr-FR" sz="975" dirty="0">
                <a:solidFill>
                  <a:srgbClr val="FF0000"/>
                </a:solidFill>
              </a:rPr>
              <a:t>Aire de livraison</a:t>
            </a:r>
            <a:endParaRPr lang="fr-FR" sz="975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61710" y="3047496"/>
            <a:ext cx="1054676" cy="963064"/>
          </a:xfrm>
          <a:prstGeom prst="rect">
            <a:avLst/>
          </a:prstGeom>
          <a:noFill/>
        </p:spPr>
        <p:txBody>
          <a:bodyPr wrap="square" lIns="62209" tIns="31105" rIns="62209" bIns="31105" rtlCol="0">
            <a:spAutoFit/>
          </a:bodyPr>
          <a:lstStyle/>
          <a:p>
            <a:pPr algn="ctr"/>
            <a:r>
              <a:rPr lang="fr-FR" sz="975" dirty="0">
                <a:solidFill>
                  <a:srgbClr val="FF0000"/>
                </a:solidFill>
              </a:rPr>
              <a:t>Local technique :  </a:t>
            </a:r>
          </a:p>
          <a:p>
            <a:pPr algn="ctr">
              <a:buFontTx/>
              <a:buChar char="-"/>
            </a:pPr>
            <a:r>
              <a:rPr lang="fr-FR" sz="975" dirty="0" err="1">
                <a:solidFill>
                  <a:srgbClr val="FF0000"/>
                </a:solidFill>
              </a:rPr>
              <a:t>Hygiénisation</a:t>
            </a:r>
            <a:endParaRPr lang="fr-FR" sz="975" dirty="0">
              <a:solidFill>
                <a:srgbClr val="FF0000"/>
              </a:solidFill>
            </a:endParaRPr>
          </a:p>
          <a:p>
            <a:pPr algn="ctr">
              <a:buFontTx/>
              <a:buChar char="-"/>
            </a:pPr>
            <a:r>
              <a:rPr lang="fr-FR" sz="975" dirty="0">
                <a:solidFill>
                  <a:srgbClr val="FF0000"/>
                </a:solidFill>
              </a:rPr>
              <a:t>- 2 broyeurs</a:t>
            </a:r>
          </a:p>
          <a:p>
            <a:pPr algn="ctr">
              <a:buFontTx/>
              <a:buChar char="-"/>
            </a:pPr>
            <a:r>
              <a:rPr lang="fr-FR" sz="975" dirty="0">
                <a:solidFill>
                  <a:srgbClr val="FF0000"/>
                </a:solidFill>
              </a:rPr>
              <a:t>- 5 pompes de transferts</a:t>
            </a:r>
            <a:endParaRPr lang="fr-FR" sz="975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69592" y="827182"/>
            <a:ext cx="1054676" cy="362900"/>
          </a:xfrm>
          <a:prstGeom prst="rect">
            <a:avLst/>
          </a:prstGeom>
          <a:noFill/>
        </p:spPr>
        <p:txBody>
          <a:bodyPr wrap="square" lIns="62209" tIns="31105" rIns="62209" bIns="31105" rtlCol="0">
            <a:spAutoFit/>
          </a:bodyPr>
          <a:lstStyle/>
          <a:p>
            <a:pPr algn="ctr"/>
            <a:r>
              <a:rPr lang="fr-FR" sz="975" dirty="0">
                <a:solidFill>
                  <a:srgbClr val="FF0000"/>
                </a:solidFill>
              </a:rPr>
              <a:t>Torchère de secours</a:t>
            </a:r>
            <a:endParaRPr lang="fr-FR" sz="975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>
            <a:stCxn id="14" idx="2"/>
          </p:cNvCxnSpPr>
          <p:nvPr/>
        </p:nvCxnSpPr>
        <p:spPr bwMode="auto">
          <a:xfrm>
            <a:off x="3596929" y="1190081"/>
            <a:ext cx="120734" cy="77122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4023327" y="862837"/>
            <a:ext cx="1054676" cy="212859"/>
          </a:xfrm>
          <a:prstGeom prst="rect">
            <a:avLst/>
          </a:prstGeom>
          <a:noFill/>
        </p:spPr>
        <p:txBody>
          <a:bodyPr wrap="square" lIns="62209" tIns="31105" rIns="62209" bIns="31105" rtlCol="0">
            <a:spAutoFit/>
          </a:bodyPr>
          <a:lstStyle/>
          <a:p>
            <a:pPr algn="ctr"/>
            <a:r>
              <a:rPr lang="fr-FR" sz="975" dirty="0">
                <a:solidFill>
                  <a:srgbClr val="FF0000"/>
                </a:solidFill>
              </a:rPr>
              <a:t>Axe vertical</a:t>
            </a:r>
            <a:endParaRPr lang="fr-FR" sz="975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rot="5400000">
            <a:off x="3862398" y="1291928"/>
            <a:ext cx="858132" cy="4719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3840993" y="2235846"/>
            <a:ext cx="825865" cy="362900"/>
          </a:xfrm>
          <a:prstGeom prst="rect">
            <a:avLst/>
          </a:prstGeom>
          <a:noFill/>
        </p:spPr>
        <p:txBody>
          <a:bodyPr wrap="square" lIns="62209" tIns="31105" rIns="62209" bIns="31105" rtlCol="0">
            <a:spAutoFit/>
          </a:bodyPr>
          <a:lstStyle/>
          <a:p>
            <a:pPr algn="ctr"/>
            <a:r>
              <a:rPr lang="fr-FR" sz="975" dirty="0" err="1">
                <a:solidFill>
                  <a:srgbClr val="FF0000"/>
                </a:solidFill>
              </a:rPr>
              <a:t>Méthaniseur</a:t>
            </a:r>
            <a:r>
              <a:rPr lang="fr-FR" sz="975" dirty="0">
                <a:solidFill>
                  <a:srgbClr val="FF0000"/>
                </a:solidFill>
              </a:rPr>
              <a:t> (1800m3)</a:t>
            </a:r>
            <a:endParaRPr lang="fr-FR" sz="975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1294" y="1003397"/>
            <a:ext cx="1836204" cy="378565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buFontTx/>
              <a:buChar char="-"/>
            </a:pPr>
            <a:r>
              <a:rPr lang="fr-FR" sz="900" dirty="0"/>
              <a:t>Mise en route en  2008</a:t>
            </a:r>
          </a:p>
          <a:p>
            <a:pPr>
              <a:spcAft>
                <a:spcPts val="900"/>
              </a:spcAft>
              <a:buFontTx/>
              <a:buChar char="-"/>
            </a:pPr>
            <a:r>
              <a:rPr lang="fr-FR" sz="900" dirty="0"/>
              <a:t>ZES, production de conserve de canards (abattoir, transformation, conserverie)</a:t>
            </a:r>
          </a:p>
          <a:p>
            <a:pPr>
              <a:spcAft>
                <a:spcPts val="900"/>
              </a:spcAft>
              <a:buFontTx/>
              <a:buChar char="-"/>
            </a:pPr>
            <a:r>
              <a:rPr lang="fr-FR" sz="900" dirty="0"/>
              <a:t>Lisier/ boues de STEP/ Graisses/ déchets de couvoirs et d’abattoir</a:t>
            </a:r>
          </a:p>
          <a:p>
            <a:pPr>
              <a:spcAft>
                <a:spcPts val="900"/>
              </a:spcAft>
              <a:buFontTx/>
              <a:buChar char="-"/>
            </a:pPr>
            <a:r>
              <a:rPr lang="fr-FR" sz="900" dirty="0"/>
              <a:t>20 000t/an</a:t>
            </a:r>
          </a:p>
          <a:p>
            <a:pPr>
              <a:spcAft>
                <a:spcPts val="900"/>
              </a:spcAft>
              <a:buFontTx/>
              <a:buChar char="-"/>
            </a:pPr>
            <a:r>
              <a:rPr lang="fr-FR" sz="900" dirty="0"/>
              <a:t>3 </a:t>
            </a:r>
            <a:r>
              <a:rPr lang="fr-FR" sz="900" dirty="0" err="1"/>
              <a:t>préfosses</a:t>
            </a:r>
            <a:r>
              <a:rPr lang="fr-FR" sz="900" dirty="0"/>
              <a:t> (&gt;20°C pour déchets gras, pasteurisation, stockage lisier)</a:t>
            </a:r>
          </a:p>
          <a:p>
            <a:pPr>
              <a:spcAft>
                <a:spcPts val="900"/>
              </a:spcAft>
              <a:buFontTx/>
              <a:buChar char="-"/>
            </a:pPr>
            <a:r>
              <a:rPr lang="fr-FR" sz="900" dirty="0"/>
              <a:t>Cuve d’hydrolyse préalable</a:t>
            </a:r>
          </a:p>
          <a:p>
            <a:pPr>
              <a:spcAft>
                <a:spcPts val="900"/>
              </a:spcAft>
              <a:buFontTx/>
              <a:buChar char="-"/>
            </a:pPr>
            <a:r>
              <a:rPr lang="fr-FR" sz="900" dirty="0"/>
              <a:t>Digesteur 1 800m</a:t>
            </a:r>
            <a:r>
              <a:rPr lang="fr-FR" sz="900" baseline="30000" dirty="0"/>
              <a:t>3</a:t>
            </a:r>
            <a:r>
              <a:rPr lang="fr-FR" sz="900" dirty="0"/>
              <a:t> + post digesteur</a:t>
            </a:r>
          </a:p>
          <a:p>
            <a:pPr>
              <a:spcAft>
                <a:spcPts val="900"/>
              </a:spcAft>
              <a:buFontTx/>
              <a:buChar char="-"/>
            </a:pPr>
            <a:r>
              <a:rPr lang="fr-FR" sz="900" dirty="0"/>
              <a:t>Cogénération (250kWe et 300kWt)- chauffage </a:t>
            </a:r>
            <a:r>
              <a:rPr lang="fr-FR" sz="900" dirty="0" err="1"/>
              <a:t>process</a:t>
            </a:r>
            <a:endParaRPr lang="fr-FR" sz="900" dirty="0"/>
          </a:p>
          <a:p>
            <a:pPr>
              <a:spcAft>
                <a:spcPts val="900"/>
              </a:spcAft>
              <a:buFontTx/>
              <a:buChar char="-"/>
            </a:pPr>
            <a:r>
              <a:rPr lang="fr-FR" sz="900" dirty="0"/>
              <a:t>Séparation de phase : traitement en STEP de la fraction liquide et compostage de la fraction solide</a:t>
            </a:r>
          </a:p>
        </p:txBody>
      </p:sp>
    </p:spTree>
    <p:extLst>
      <p:ext uri="{BB962C8B-B14F-4D97-AF65-F5344CB8AC3E}">
        <p14:creationId xmlns:p14="http://schemas.microsoft.com/office/powerpoint/2010/main" val="41293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7978" y="93780"/>
            <a:ext cx="5732859" cy="745592"/>
          </a:xfrm>
        </p:spPr>
        <p:txBody>
          <a:bodyPr/>
          <a:lstStyle/>
          <a:p>
            <a:r>
              <a:rPr lang="fr-FR" sz="2100" dirty="0"/>
              <a:t>Installation individuelle agricole Biogaz +</a:t>
            </a:r>
            <a:endParaRPr lang="fr-FR" sz="21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00417" y="1532253"/>
            <a:ext cx="1622490" cy="361124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350"/>
              </a:spcAft>
              <a:buFontTx/>
              <a:buChar char="-"/>
            </a:pPr>
            <a:r>
              <a:rPr lang="fr-FR" sz="1050" dirty="0"/>
              <a:t>Principe de digesteur en citernes souples</a:t>
            </a:r>
          </a:p>
          <a:p>
            <a:pPr>
              <a:spcAft>
                <a:spcPts val="1350"/>
              </a:spcAft>
              <a:buFontTx/>
              <a:buChar char="-"/>
            </a:pPr>
            <a:r>
              <a:rPr lang="fr-FR" sz="1050" dirty="0"/>
              <a:t>Mise en route en 2014</a:t>
            </a:r>
          </a:p>
          <a:p>
            <a:pPr>
              <a:spcAft>
                <a:spcPts val="1350"/>
              </a:spcAft>
              <a:buFontTx/>
              <a:buChar char="-"/>
            </a:pPr>
            <a:r>
              <a:rPr lang="fr-FR" sz="1050" dirty="0"/>
              <a:t>Fumier / Dessus de silo / </a:t>
            </a:r>
            <a:r>
              <a:rPr lang="fr-FR" sz="1050" dirty="0" err="1"/>
              <a:t>lixiviat</a:t>
            </a:r>
            <a:r>
              <a:rPr lang="fr-FR" sz="1050" dirty="0"/>
              <a:t> fumier </a:t>
            </a:r>
          </a:p>
          <a:p>
            <a:pPr>
              <a:spcAft>
                <a:spcPts val="1350"/>
              </a:spcAft>
              <a:buFontTx/>
              <a:buChar char="-"/>
            </a:pPr>
            <a:r>
              <a:rPr lang="fr-FR" sz="1050" dirty="0"/>
              <a:t>3 500 t/an</a:t>
            </a:r>
          </a:p>
          <a:p>
            <a:pPr>
              <a:spcAft>
                <a:spcPts val="1350"/>
              </a:spcAft>
              <a:buFontTx/>
              <a:buChar char="-"/>
            </a:pPr>
            <a:r>
              <a:rPr lang="fr-FR" sz="1050" dirty="0"/>
              <a:t>1 digesteur et 1 post digesteur (700m</a:t>
            </a:r>
            <a:r>
              <a:rPr lang="fr-FR" sz="1050" baseline="30000" dirty="0"/>
              <a:t>3</a:t>
            </a:r>
            <a:r>
              <a:rPr lang="fr-FR" sz="1050" dirty="0"/>
              <a:t>) </a:t>
            </a:r>
          </a:p>
          <a:p>
            <a:pPr>
              <a:spcAft>
                <a:spcPts val="1350"/>
              </a:spcAft>
              <a:buFontTx/>
              <a:buChar char="-"/>
            </a:pPr>
            <a:r>
              <a:rPr lang="fr-FR" sz="1050" dirty="0" err="1"/>
              <a:t>Sotckage</a:t>
            </a:r>
            <a:r>
              <a:rPr lang="fr-FR" sz="1050" dirty="0"/>
              <a:t> </a:t>
            </a:r>
            <a:r>
              <a:rPr lang="fr-FR" sz="1050" dirty="0" err="1"/>
              <a:t>digestat</a:t>
            </a:r>
            <a:r>
              <a:rPr lang="fr-FR" sz="1050" dirty="0"/>
              <a:t> : 2 citernes souples</a:t>
            </a:r>
          </a:p>
          <a:p>
            <a:pPr>
              <a:spcAft>
                <a:spcPts val="1350"/>
              </a:spcAft>
              <a:buFontTx/>
              <a:buChar char="-"/>
            </a:pPr>
            <a:r>
              <a:rPr lang="fr-FR" sz="1050" dirty="0"/>
              <a:t>Cogénération (75kWe et 90 </a:t>
            </a:r>
            <a:r>
              <a:rPr lang="fr-FR" sz="1050" dirty="0" err="1"/>
              <a:t>kWt</a:t>
            </a:r>
            <a:r>
              <a:rPr lang="fr-FR" sz="1050" dirty="0"/>
              <a:t>)</a:t>
            </a:r>
          </a:p>
          <a:p>
            <a:pPr>
              <a:spcAft>
                <a:spcPts val="1350"/>
              </a:spcAft>
              <a:buFontTx/>
              <a:buChar char="-"/>
            </a:pPr>
            <a:r>
              <a:rPr lang="fr-FR" sz="1050" dirty="0"/>
              <a:t>Séchage de </a:t>
            </a:r>
            <a:r>
              <a:rPr lang="fr-FR" sz="1050" dirty="0" err="1"/>
              <a:t>digestat</a:t>
            </a:r>
            <a:r>
              <a:rPr lang="fr-FR" sz="1050" dirty="0"/>
              <a:t> solide séparé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041" y="912858"/>
            <a:ext cx="5823702" cy="276379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223" y="3792563"/>
            <a:ext cx="4416935" cy="1851821"/>
          </a:xfrm>
          <a:prstGeom prst="rect">
            <a:avLst/>
          </a:prstGeom>
        </p:spPr>
      </p:pic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7228325" y="5952185"/>
            <a:ext cx="1620787" cy="4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209" tIns="31105" rIns="62209" bIns="31105">
            <a:sp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</a:rPr>
              <a:t>Photo </a:t>
            </a:r>
            <a:r>
              <a:rPr lang="fr-FR" sz="1200" dirty="0">
                <a:solidFill>
                  <a:schemeClr val="bg1"/>
                </a:solidFill>
              </a:rPr>
              <a:t> et plan APESA</a:t>
            </a:r>
          </a:p>
          <a:p>
            <a:pPr algn="r"/>
            <a:r>
              <a:rPr lang="fr-FR" sz="1200" dirty="0">
                <a:solidFill>
                  <a:schemeClr val="bg1"/>
                </a:solidFill>
              </a:rPr>
              <a:t>BIOGAZ + (47)</a:t>
            </a:r>
            <a:r>
              <a:rPr lang="fr-F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22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7642" y="252932"/>
            <a:ext cx="6172200" cy="857250"/>
          </a:xfrm>
        </p:spPr>
        <p:txBody>
          <a:bodyPr>
            <a:normAutofit/>
          </a:bodyPr>
          <a:lstStyle/>
          <a:p>
            <a:r>
              <a:rPr lang="fr-FR" dirty="0" smtClean="0"/>
              <a:t>Procédés voie sèche discontinus</a:t>
            </a:r>
            <a:endParaRPr lang="fr-FR" dirty="0"/>
          </a:p>
        </p:txBody>
      </p:sp>
      <p:pic>
        <p:nvPicPr>
          <p:cNvPr id="5" name="Image 4" descr="schema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979394"/>
            <a:ext cx="5823578" cy="2364373"/>
          </a:xfrm>
          <a:prstGeom prst="rect">
            <a:avLst/>
          </a:prstGeom>
        </p:spPr>
      </p:pic>
      <p:pic>
        <p:nvPicPr>
          <p:cNvPr id="135170" name="Picture 2" descr="Cellules de méthanisation par voie sèche à Chéméré, photo Méthajad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1950" y="3689132"/>
            <a:ext cx="3857625" cy="1807370"/>
          </a:xfrm>
          <a:prstGeom prst="rect">
            <a:avLst/>
          </a:prstGeom>
          <a:noFill/>
        </p:spPr>
      </p:pic>
      <p:pic>
        <p:nvPicPr>
          <p:cNvPr id="135172" name="Picture 4" descr="http://ts2.mm.bing.net/th?id=HN.608026142315446909&amp;pid=15.1&amp;P=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0467" y="1303428"/>
            <a:ext cx="2773775" cy="1719741"/>
          </a:xfrm>
          <a:prstGeom prst="rect">
            <a:avLst/>
          </a:prstGeom>
          <a:noFill/>
        </p:spPr>
      </p:pic>
      <p:pic>
        <p:nvPicPr>
          <p:cNvPr id="11" name="Picture 2" descr="D:\Documents and Settings\pouech\Mes documents\Philippe_Pouech_APESA\APESA_Travaux en cours\2294_SUIVIMETHA\Technique\photos visite du 240608\P102009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73934" y="3343767"/>
            <a:ext cx="2815553" cy="211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06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2771" y="303375"/>
            <a:ext cx="2862318" cy="715770"/>
          </a:xfrm>
        </p:spPr>
        <p:txBody>
          <a:bodyPr/>
          <a:lstStyle/>
          <a:p>
            <a:r>
              <a:rPr lang="fr-FR" sz="2400" dirty="0"/>
              <a:t>Procédés voie sèche continus</a:t>
            </a:r>
            <a:endParaRPr lang="fr-FR" sz="2400" dirty="0"/>
          </a:p>
        </p:txBody>
      </p:sp>
      <p:pic>
        <p:nvPicPr>
          <p:cNvPr id="6" name="Image 5" descr="schema_ademe_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3986" y="1116181"/>
            <a:ext cx="4103027" cy="4563570"/>
          </a:xfrm>
          <a:prstGeom prst="rect">
            <a:avLst/>
          </a:prstGeom>
        </p:spPr>
      </p:pic>
      <p:pic>
        <p:nvPicPr>
          <p:cNvPr id="102402" name="Picture 2" descr="http://i.ytimg.com/vi/woN9s58Krt0/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979" y="1316819"/>
            <a:ext cx="2942946" cy="2207210"/>
          </a:xfrm>
          <a:prstGeom prst="rect">
            <a:avLst/>
          </a:prstGeom>
          <a:noFill/>
        </p:spPr>
      </p:pic>
      <p:pic>
        <p:nvPicPr>
          <p:cNvPr id="102404" name="Picture 4" descr="http://www.actu-environnement.com/images/illustrations/materiels-services/produits/Arkolia-ArkoMetha-1877-Methanisation-matiere-epais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1979" y="3643891"/>
            <a:ext cx="3596950" cy="1966334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4795782" y="303375"/>
            <a:ext cx="2862318" cy="71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E4700D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E4700D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E4700D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E4700D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E4700D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E4700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E4700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E4700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E4700D"/>
                </a:solidFill>
                <a:latin typeface="Trebuchet MS" pitchFamily="34" charset="0"/>
              </a:defRPr>
            </a:lvl9pPr>
          </a:lstStyle>
          <a:p>
            <a:r>
              <a:rPr lang="fr-FR" sz="2400" dirty="0"/>
              <a:t>Procédés voie « pâteuse »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605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Présentation de l’APESA et du Plateau technique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Grands principes de la méthanisation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Biologiques,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Technologiques,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Énergétiques.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Montage de projet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BEE4-CDB2-4298-9246-C35948A92A1B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5515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Le biogaz, une énergie renouvelable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1571604" y="2192423"/>
            <a:ext cx="6076080" cy="54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26" tIns="34514" rIns="69026" bIns="34514"/>
          <a:lstStyle/>
          <a:p>
            <a:pPr marL="242954" lvl="1" algn="ctr" defTabSz="620881">
              <a:spcAft>
                <a:spcPts val="774"/>
              </a:spcAft>
              <a:buClr>
                <a:schemeClr val="tx1"/>
              </a:buClr>
              <a:buSzPct val="75000"/>
            </a:pPr>
            <a:r>
              <a:rPr lang="fr-FR" sz="1500" b="1" dirty="0">
                <a:solidFill>
                  <a:srgbClr val="000000"/>
                </a:solidFill>
              </a:rPr>
              <a:t>Gaz formé de méthane (CH</a:t>
            </a:r>
            <a:r>
              <a:rPr lang="fr-FR" sz="1500" b="1" baseline="-25000" dirty="0">
                <a:solidFill>
                  <a:srgbClr val="000000"/>
                </a:solidFill>
              </a:rPr>
              <a:t>4</a:t>
            </a:r>
            <a:r>
              <a:rPr lang="fr-FR" sz="1500" b="1" dirty="0">
                <a:solidFill>
                  <a:srgbClr val="000000"/>
                </a:solidFill>
              </a:rPr>
              <a:t>) et de dioxyde de carbone (CO</a:t>
            </a:r>
            <a:r>
              <a:rPr lang="fr-FR" sz="1500" b="1" baseline="-25000" dirty="0">
                <a:solidFill>
                  <a:srgbClr val="000000"/>
                </a:solidFill>
              </a:rPr>
              <a:t>2</a:t>
            </a:r>
            <a:r>
              <a:rPr lang="fr-FR" sz="1500" b="1" dirty="0">
                <a:solidFill>
                  <a:srgbClr val="000000"/>
                </a:solidFill>
              </a:rPr>
              <a:t>) qui s’apparente au gaz naturel…</a:t>
            </a:r>
          </a:p>
        </p:txBody>
      </p:sp>
      <p:graphicFrame>
        <p:nvGraphicFramePr>
          <p:cNvPr id="1026" name="Graphique 10"/>
          <p:cNvGraphicFramePr>
            <a:graphicFrameLocks/>
          </p:cNvGraphicFramePr>
          <p:nvPr>
            <p:extLst/>
          </p:nvPr>
        </p:nvGraphicFramePr>
        <p:xfrm>
          <a:off x="1083572" y="3133898"/>
          <a:ext cx="3447360" cy="2491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4" imgW="5072312" imgH="3664014" progId="Excel.Sheet.8">
                  <p:embed/>
                </p:oleObj>
              </mc:Choice>
              <mc:Fallback>
                <p:oleObj r:id="rId4" imgW="5072312" imgH="3664014" progId="Excel.Sheet.8">
                  <p:embed/>
                  <p:pic>
                    <p:nvPicPr>
                      <p:cNvPr id="1026" name="Graphiqu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3572" y="3133898"/>
                        <a:ext cx="3447360" cy="24918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Graphique 12"/>
          <p:cNvGraphicFramePr>
            <a:graphicFrameLocks/>
          </p:cNvGraphicFramePr>
          <p:nvPr>
            <p:extLst/>
          </p:nvPr>
        </p:nvGraphicFramePr>
        <p:xfrm>
          <a:off x="4285772" y="3031287"/>
          <a:ext cx="3447360" cy="249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6" imgW="5072312" imgH="3664014" progId="Excel.Sheet.8">
                  <p:embed/>
                </p:oleObj>
              </mc:Choice>
              <mc:Fallback>
                <p:oleObj r:id="rId6" imgW="5072312" imgH="3664014" progId="Excel.Sheet.8">
                  <p:embed/>
                  <p:pic>
                    <p:nvPicPr>
                      <p:cNvPr id="1027" name="Graphiqu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772" y="3031287"/>
                        <a:ext cx="3447360" cy="2492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721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261852" y="507189"/>
            <a:ext cx="6662948" cy="634619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 smtClean="0"/>
              <a:t>Valorisation énergétique du biogaz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96940" y="1418654"/>
            <a:ext cx="5128612" cy="3987064"/>
            <a:chOff x="3379" y="2317"/>
            <a:chExt cx="2203" cy="1901"/>
          </a:xfrm>
        </p:grpSpPr>
        <p:pic>
          <p:nvPicPr>
            <p:cNvPr id="11269" name="Picture 6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379" y="2317"/>
              <a:ext cx="2064" cy="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Text Box 7"/>
            <p:cNvSpPr txBox="1">
              <a:spLocks noChangeArrowheads="1"/>
            </p:cNvSpPr>
            <p:nvPr/>
          </p:nvSpPr>
          <p:spPr bwMode="auto">
            <a:xfrm rot="16200000">
              <a:off x="5101" y="3715"/>
              <a:ext cx="860" cy="10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75587" tIns="37794" rIns="75587" bIns="37794">
              <a:spAutoFit/>
            </a:bodyPr>
            <a:lstStyle/>
            <a:p>
              <a:pPr defTabSz="336895">
                <a:spcBef>
                  <a:spcPct val="50000"/>
                </a:spcBef>
              </a:pPr>
              <a:r>
                <a:rPr lang="fr-FR" sz="900" dirty="0">
                  <a:latin typeface="Comic Sans MS" pitchFamily="66" charset="0"/>
                </a:rPr>
                <a:t>Source : GDF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9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1759744" y="421578"/>
            <a:ext cx="6729832" cy="540544"/>
          </a:xfrm>
        </p:spPr>
        <p:txBody>
          <a:bodyPr/>
          <a:lstStyle/>
          <a:p>
            <a:r>
              <a:rPr lang="fr-FR" sz="2700" dirty="0" smtClean="0"/>
              <a:t>L’APESA : Un Plateau Technique et un BE</a:t>
            </a:r>
            <a:endParaRPr lang="fr-FR" sz="2700" dirty="0"/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1439467" y="1970486"/>
            <a:ext cx="6326981" cy="2917031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fr-FR" sz="1500"/>
              <a:t>Véritable plateforme d’essais, il permet de réaliser des expérimentations et des tests visant à </a:t>
            </a:r>
            <a:r>
              <a:rPr lang="fr-FR" sz="1500" b="1"/>
              <a:t>valider la faisabilité des projets de nos clients dans le domaine de la valorisation énergie matière.</a:t>
            </a:r>
          </a:p>
          <a:p>
            <a:pPr algn="just">
              <a:buFont typeface="Arial" pitchFamily="34" charset="0"/>
              <a:buNone/>
            </a:pPr>
            <a:endParaRPr lang="fr-FR" sz="1500" b="1"/>
          </a:p>
          <a:p>
            <a:pPr>
              <a:buFont typeface="Wingdings" pitchFamily="2" charset="2"/>
              <a:buChar char="ü"/>
            </a:pPr>
            <a:r>
              <a:rPr lang="fr-FR" sz="1500"/>
              <a:t>Nous pouvons </a:t>
            </a:r>
            <a:r>
              <a:rPr lang="fr-FR" sz="1500" b="1"/>
              <a:t>tester l’ensemble d’une filière de traitement de la biomasse</a:t>
            </a:r>
            <a:r>
              <a:rPr lang="fr-FR" sz="1500"/>
              <a:t>, depuis le gisement jusqu’à la qualité du produit aval (digestat et/ou compost)</a:t>
            </a:r>
          </a:p>
          <a:p>
            <a:pPr>
              <a:buFont typeface="Wingdings" pitchFamily="2" charset="2"/>
              <a:buChar char="ü"/>
            </a:pPr>
            <a:endParaRPr lang="fr-FR" sz="1500"/>
          </a:p>
          <a:p>
            <a:pPr>
              <a:buFont typeface="Wingdings" pitchFamily="2" charset="2"/>
              <a:buChar char="ü"/>
            </a:pPr>
            <a:r>
              <a:rPr lang="fr-FR" sz="1500"/>
              <a:t>Aide à la décision de mise en place d’un projet de méthanisation.</a:t>
            </a:r>
          </a:p>
          <a:p>
            <a:pPr>
              <a:buFont typeface="Wingdings" pitchFamily="2" charset="2"/>
              <a:buChar char="ü"/>
            </a:pPr>
            <a:endParaRPr lang="fr-FR" sz="1500"/>
          </a:p>
          <a:p>
            <a:endParaRPr lang="fr-FR" sz="18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0801" b="-1"/>
          <a:stretch/>
        </p:blipFill>
        <p:spPr>
          <a:xfrm>
            <a:off x="0" y="1426464"/>
            <a:ext cx="9144000" cy="54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4266" y="283103"/>
            <a:ext cx="5732859" cy="634619"/>
          </a:xfrm>
        </p:spPr>
        <p:txBody>
          <a:bodyPr/>
          <a:lstStyle/>
          <a:p>
            <a:r>
              <a:rPr lang="fr-FR" dirty="0" smtClean="0"/>
              <a:t>Potentiel énergétique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025" y="989671"/>
            <a:ext cx="5743101" cy="2029682"/>
          </a:xfrm>
        </p:spPr>
        <p:txBody>
          <a:bodyPr>
            <a:noAutofit/>
          </a:bodyPr>
          <a:lstStyle/>
          <a:p>
            <a:r>
              <a:rPr lang="fr-FR" sz="2000" b="1" dirty="0">
                <a:latin typeface="Calibri" pitchFamily="34" charset="0"/>
              </a:rPr>
              <a:t>Quelle matière première ?</a:t>
            </a:r>
          </a:p>
          <a:p>
            <a:r>
              <a:rPr lang="fr-FR" sz="2000" b="1" dirty="0">
                <a:latin typeface="Calibri" pitchFamily="34" charset="0"/>
              </a:rPr>
              <a:t>Quel potentiel énergétique ?</a:t>
            </a:r>
          </a:p>
          <a:p>
            <a:endParaRPr lang="fr-FR" sz="2000" b="1" dirty="0">
              <a:latin typeface="Calibri" pitchFamily="34" charset="0"/>
            </a:endParaRPr>
          </a:p>
          <a:p>
            <a:r>
              <a:rPr lang="fr-FR" sz="2000" b="1" dirty="0">
                <a:latin typeface="Calibri" pitchFamily="34" charset="0"/>
              </a:rPr>
              <a:t>Est contenu dans la fraction méthane</a:t>
            </a:r>
            <a:r>
              <a:rPr lang="fr-FR" sz="2000" dirty="0">
                <a:latin typeface="Calibri" pitchFamily="34" charset="0"/>
              </a:rPr>
              <a:t> du biogaz</a:t>
            </a:r>
          </a:p>
          <a:p>
            <a:r>
              <a:rPr lang="fr-FR" sz="2000" b="1" dirty="0">
                <a:latin typeface="Calibri" pitchFamily="34" charset="0"/>
              </a:rPr>
              <a:t>Pouvoir Calorifique Inférieur </a:t>
            </a:r>
            <a:r>
              <a:rPr lang="fr-FR" sz="2000" dirty="0">
                <a:latin typeface="Calibri" pitchFamily="34" charset="0"/>
              </a:rPr>
              <a:t>(PCI):</a:t>
            </a:r>
          </a:p>
          <a:p>
            <a:pPr lvl="1"/>
            <a:r>
              <a:rPr lang="fr-FR" sz="1600" dirty="0">
                <a:latin typeface="Calibri" pitchFamily="34" charset="0"/>
              </a:rPr>
              <a:t>CH</a:t>
            </a:r>
            <a:r>
              <a:rPr lang="fr-FR" sz="1600" baseline="-25000" dirty="0">
                <a:latin typeface="Calibri" pitchFamily="34" charset="0"/>
              </a:rPr>
              <a:t>4</a:t>
            </a:r>
            <a:r>
              <a:rPr lang="fr-FR" sz="1600" dirty="0">
                <a:latin typeface="Calibri" pitchFamily="34" charset="0"/>
              </a:rPr>
              <a:t> pur : </a:t>
            </a:r>
          </a:p>
          <a:p>
            <a:pPr lvl="2"/>
            <a:r>
              <a:rPr lang="fr-FR" sz="1600" dirty="0">
                <a:latin typeface="Calibri" pitchFamily="34" charset="0"/>
              </a:rPr>
              <a:t>PCI 9,94 kWh/m</a:t>
            </a:r>
            <a:r>
              <a:rPr lang="fr-FR" sz="1600" baseline="30000" dirty="0">
                <a:latin typeface="Calibri" pitchFamily="34" charset="0"/>
              </a:rPr>
              <a:t>3 </a:t>
            </a:r>
            <a:r>
              <a:rPr lang="fr-FR" sz="1600" dirty="0">
                <a:latin typeface="Calibri" pitchFamily="34" charset="0"/>
              </a:rPr>
              <a:t>~ 10 kWh /m</a:t>
            </a:r>
            <a:r>
              <a:rPr lang="fr-FR" sz="1600" baseline="30000" dirty="0">
                <a:latin typeface="Calibri" pitchFamily="34" charset="0"/>
              </a:rPr>
              <a:t>3</a:t>
            </a:r>
          </a:p>
          <a:p>
            <a:pPr lvl="2"/>
            <a:endParaRPr lang="fr-FR" sz="600" baseline="30000" dirty="0">
              <a:latin typeface="Calibri" pitchFamily="34" charset="0"/>
            </a:endParaRPr>
          </a:p>
          <a:p>
            <a:pPr lvl="1"/>
            <a:r>
              <a:rPr lang="fr-FR" sz="1600" dirty="0">
                <a:latin typeface="Calibri" pitchFamily="34" charset="0"/>
              </a:rPr>
              <a:t>Exemple biogaz à 60% de CH4 ~ 6kWh PCI/m3</a:t>
            </a:r>
          </a:p>
          <a:p>
            <a:r>
              <a:rPr lang="fr-FR" sz="2000" b="1" dirty="0">
                <a:latin typeface="Calibri" pitchFamily="34" charset="0"/>
              </a:rPr>
              <a:t>Pouvoir Calorifique Supérieur </a:t>
            </a:r>
            <a:r>
              <a:rPr lang="fr-FR" sz="2000" dirty="0">
                <a:latin typeface="Calibri" pitchFamily="34" charset="0"/>
              </a:rPr>
              <a:t>(PCS)</a:t>
            </a:r>
          </a:p>
          <a:p>
            <a:pPr lvl="1"/>
            <a:r>
              <a:rPr lang="fr-FR" sz="1600" dirty="0">
                <a:latin typeface="Calibri" pitchFamily="34" charset="0"/>
              </a:rPr>
              <a:t>CH</a:t>
            </a:r>
            <a:r>
              <a:rPr lang="fr-FR" sz="1600" baseline="-25000" dirty="0">
                <a:latin typeface="Calibri" pitchFamily="34" charset="0"/>
              </a:rPr>
              <a:t>4</a:t>
            </a:r>
            <a:r>
              <a:rPr lang="fr-FR" sz="1600" dirty="0">
                <a:latin typeface="Calibri" pitchFamily="34" charset="0"/>
              </a:rPr>
              <a:t> pur : 12,7 kWh/m</a:t>
            </a:r>
            <a:r>
              <a:rPr lang="fr-FR" sz="1600" baseline="30000" dirty="0">
                <a:latin typeface="Calibri" pitchFamily="34" charset="0"/>
              </a:rPr>
              <a:t>3</a:t>
            </a:r>
            <a:r>
              <a:rPr lang="fr-FR" sz="1600" dirty="0">
                <a:latin typeface="Calibri" pitchFamily="34" charset="0"/>
              </a:rPr>
              <a:t>	</a:t>
            </a:r>
          </a:p>
          <a:p>
            <a:pPr lvl="1">
              <a:buNone/>
            </a:pPr>
            <a:r>
              <a:rPr lang="fr-FR" sz="1600" baseline="30000" dirty="0">
                <a:latin typeface="Calibri" pitchFamily="34" charset="0"/>
              </a:rPr>
              <a:t>	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05333" y="4305394"/>
            <a:ext cx="3193963" cy="1252835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2195" tIns="31098" rIns="62195" bIns="31098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500" dirty="0">
                <a:solidFill>
                  <a:schemeClr val="bg1"/>
                </a:solidFill>
                <a:latin typeface="Calibri" pitchFamily="34" charset="0"/>
              </a:rPr>
              <a:t>1Nm</a:t>
            </a:r>
            <a:r>
              <a:rPr lang="fr-FR" sz="1500" baseline="3000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fr-FR" sz="1500" dirty="0">
                <a:solidFill>
                  <a:schemeClr val="bg1"/>
                </a:solidFill>
                <a:latin typeface="Calibri" pitchFamily="34" charset="0"/>
              </a:rPr>
              <a:t> de CH</a:t>
            </a:r>
            <a:r>
              <a:rPr lang="fr-FR" sz="1500" baseline="-25000" dirty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fr-FR" sz="1500" dirty="0">
                <a:solidFill>
                  <a:schemeClr val="bg1"/>
                </a:solidFill>
                <a:latin typeface="Calibri" pitchFamily="34" charset="0"/>
              </a:rPr>
              <a:t> équivaut en énergie à</a:t>
            </a:r>
          </a:p>
          <a:p>
            <a:endParaRPr lang="fr-FR" sz="1500" dirty="0">
              <a:solidFill>
                <a:schemeClr val="bg1"/>
              </a:solidFill>
              <a:latin typeface="Calibri" pitchFamily="34" charset="0"/>
            </a:endParaRPr>
          </a:p>
          <a:p>
            <a:pPr marL="668392">
              <a:buClr>
                <a:schemeClr val="bg1"/>
              </a:buClr>
              <a:buSzPct val="100000"/>
              <a:buFont typeface="Wingdings" pitchFamily="2" charset="2"/>
              <a:buChar char=""/>
            </a:pPr>
            <a:r>
              <a:rPr lang="fr-FR" sz="1500" dirty="0">
                <a:solidFill>
                  <a:schemeClr val="bg1"/>
                </a:solidFill>
                <a:latin typeface="Calibri" pitchFamily="34" charset="0"/>
              </a:rPr>
              <a:t> 1 L de fioul</a:t>
            </a:r>
          </a:p>
          <a:p>
            <a:pPr marL="668392">
              <a:buClr>
                <a:schemeClr val="bg1"/>
              </a:buClr>
              <a:buSzPct val="100000"/>
              <a:buFont typeface="Wingdings" pitchFamily="2" charset="2"/>
              <a:buChar char=""/>
            </a:pPr>
            <a:r>
              <a:rPr lang="fr-FR" sz="1500" dirty="0">
                <a:solidFill>
                  <a:schemeClr val="bg1"/>
                </a:solidFill>
                <a:latin typeface="Calibri" pitchFamily="34" charset="0"/>
              </a:rPr>
              <a:t> 0,3 m</a:t>
            </a:r>
            <a:r>
              <a:rPr lang="fr-FR" sz="1500" baseline="3000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fr-FR" sz="1500" dirty="0">
                <a:solidFill>
                  <a:schemeClr val="bg1"/>
                </a:solidFill>
                <a:latin typeface="Calibri" pitchFamily="34" charset="0"/>
              </a:rPr>
              <a:t> de butane</a:t>
            </a:r>
          </a:p>
          <a:p>
            <a:pPr marL="668392">
              <a:buClr>
                <a:schemeClr val="bg1"/>
              </a:buClr>
              <a:buSzPct val="100000"/>
              <a:buFont typeface="Wingdings" pitchFamily="2" charset="2"/>
              <a:buChar char=""/>
            </a:pPr>
            <a:r>
              <a:rPr lang="fr-FR" sz="1500" dirty="0">
                <a:solidFill>
                  <a:schemeClr val="bg1"/>
                </a:solidFill>
                <a:latin typeface="Calibri" pitchFamily="34" charset="0"/>
              </a:rPr>
              <a:t>0,4 m</a:t>
            </a:r>
            <a:r>
              <a:rPr lang="fr-FR" sz="1500" baseline="3000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fr-FR" sz="1500" dirty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fr-FR" sz="1500" dirty="0">
                <a:solidFill>
                  <a:schemeClr val="bg1"/>
                </a:solidFill>
                <a:latin typeface="Calibri" pitchFamily="34" charset="0"/>
              </a:rPr>
              <a:t>propane</a:t>
            </a:r>
            <a:endParaRPr lang="fr-FR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1960" y="354789"/>
            <a:ext cx="5732859" cy="581040"/>
          </a:xfrm>
        </p:spPr>
        <p:txBody>
          <a:bodyPr/>
          <a:lstStyle/>
          <a:p>
            <a:r>
              <a:rPr lang="fr-FR" dirty="0" smtClean="0"/>
              <a:t>Valorisation en chaudière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6991" y="1884067"/>
            <a:ext cx="3556069" cy="1461764"/>
          </a:xfrm>
        </p:spPr>
        <p:txBody>
          <a:bodyPr>
            <a:normAutofit fontScale="92500" lnSpcReduction="10000"/>
          </a:bodyPr>
          <a:lstStyle/>
          <a:p>
            <a:r>
              <a:rPr lang="fr-FR" sz="1875" dirty="0">
                <a:latin typeface="Calibri" pitchFamily="34" charset="0"/>
              </a:rPr>
              <a:t>Simple et robuste</a:t>
            </a:r>
          </a:p>
          <a:p>
            <a:r>
              <a:rPr lang="fr-FR" sz="1875" dirty="0">
                <a:latin typeface="Calibri" pitchFamily="34" charset="0"/>
              </a:rPr>
              <a:t>Faible niveau d’épuration du gaz</a:t>
            </a:r>
          </a:p>
          <a:p>
            <a:r>
              <a:rPr lang="fr-FR" sz="1875" dirty="0">
                <a:latin typeface="Calibri" pitchFamily="34" charset="0"/>
              </a:rPr>
              <a:t>Génère plus souvent des économies sur les dépenses d’énergie que des recettes.</a:t>
            </a:r>
          </a:p>
          <a:p>
            <a:endParaRPr lang="fr-FR" sz="1875" dirty="0">
              <a:latin typeface="Calibri" pitchFamily="34" charset="0"/>
            </a:endParaRPr>
          </a:p>
          <a:p>
            <a:endParaRPr lang="fr-FR" sz="1875" dirty="0">
              <a:latin typeface="Calibri" pitchFamily="34" charset="0"/>
            </a:endParaRPr>
          </a:p>
          <a:p>
            <a:pPr lvl="1">
              <a:buNone/>
            </a:pPr>
            <a:endParaRPr lang="fr-FR" sz="1650" dirty="0">
              <a:latin typeface="Calibri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1924384" y="3842485"/>
            <a:ext cx="5648012" cy="1461764"/>
          </a:xfrm>
          <a:prstGeom prst="rect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93703" indent="-220277">
              <a:spcAft>
                <a:spcPts val="970"/>
              </a:spcAft>
              <a:defRPr/>
            </a:pPr>
            <a:r>
              <a:rPr lang="fr-FR" sz="1500" kern="0" dirty="0">
                <a:solidFill>
                  <a:schemeClr val="bg1"/>
                </a:solidFill>
                <a:latin typeface="Calibri" pitchFamily="34" charset="0"/>
              </a:rPr>
              <a:t>Utilisations fréquentes : </a:t>
            </a:r>
          </a:p>
          <a:p>
            <a:pPr marL="587408" lvl="1" indent="-220277">
              <a:spcAft>
                <a:spcPts val="970"/>
              </a:spcAft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500" kern="0" dirty="0">
                <a:solidFill>
                  <a:schemeClr val="bg1"/>
                </a:solidFill>
                <a:latin typeface="Calibri" pitchFamily="34" charset="0"/>
              </a:rPr>
              <a:t>Chauffage du digesteur, de bâtiments d’élevage, d’habitations</a:t>
            </a:r>
          </a:p>
          <a:p>
            <a:pPr marL="587408" lvl="1" indent="-220277">
              <a:spcAft>
                <a:spcPts val="970"/>
              </a:spcAft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500" kern="0" dirty="0">
                <a:solidFill>
                  <a:schemeClr val="bg1"/>
                </a:solidFill>
                <a:latin typeface="Calibri" pitchFamily="34" charset="0"/>
              </a:rPr>
              <a:t>Séchage de fourrages, du </a:t>
            </a:r>
            <a:r>
              <a:rPr lang="fr-FR" sz="1500" kern="0" dirty="0" err="1">
                <a:solidFill>
                  <a:schemeClr val="bg1"/>
                </a:solidFill>
                <a:latin typeface="Calibri" pitchFamily="34" charset="0"/>
              </a:rPr>
              <a:t>digestat</a:t>
            </a:r>
            <a:r>
              <a:rPr lang="fr-FR" sz="1500" kern="0" dirty="0">
                <a:solidFill>
                  <a:schemeClr val="bg1"/>
                </a:solidFill>
                <a:latin typeface="Calibri" pitchFamily="34" charset="0"/>
              </a:rPr>
              <a:t>….</a:t>
            </a:r>
          </a:p>
          <a:p>
            <a:pPr marL="587408" lvl="1" indent="-220277">
              <a:spcAft>
                <a:spcPts val="970"/>
              </a:spcAft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500" kern="0" dirty="0">
                <a:solidFill>
                  <a:schemeClr val="bg1"/>
                </a:solidFill>
                <a:latin typeface="Calibri" pitchFamily="34" charset="0"/>
              </a:rPr>
              <a:t>Procédés industriels si présence d’un </a:t>
            </a:r>
            <a:r>
              <a:rPr lang="fr-FR" sz="1500" kern="0" dirty="0">
                <a:solidFill>
                  <a:schemeClr val="bg1"/>
                </a:solidFill>
                <a:latin typeface="Calibri" pitchFamily="34" charset="0"/>
              </a:rPr>
              <a:t>utilisateur</a:t>
            </a:r>
            <a:endParaRPr lang="fr-FR" sz="1200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3426" name="Picture 2" descr="Les biogaz sont acheminés à une chaudière spécialement adaptée pour convertir cette source d'énergie et alimenter le système de chauffage du bâtiment. (Photo : Ghyslain Bergeron)">
            <a:hlinkClick r:id="rId3" tooltip="Les biogaz sont acheminés à une chaudière spécialement adaptée pour convertir cette source d'énergie et alimenter le système de chauffage du bâtiment. (Photo : Ghyslain Bergeron)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81595" y="1850825"/>
            <a:ext cx="2505431" cy="16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0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5952" y="187012"/>
            <a:ext cx="5027787" cy="4903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Principe de la cogénération</a:t>
            </a:r>
            <a:br>
              <a:rPr lang="fr-FR" dirty="0" smtClean="0"/>
            </a:br>
            <a:r>
              <a:rPr lang="fr-FR" sz="1500" dirty="0"/>
              <a:t>Production combinée de chaleur et d’électricité</a:t>
            </a:r>
            <a:endParaRPr lang="fr-FR" dirty="0"/>
          </a:p>
        </p:txBody>
      </p:sp>
      <p:pic>
        <p:nvPicPr>
          <p:cNvPr id="109574" name="Picture 6" descr="http://upload.wikimedia.org/wikipedia/commons/thumb/9/91/Pylone_and_line_drawing.svg/300px-Pylone_and_line_drawing.sv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245035" y="3160792"/>
            <a:ext cx="929540" cy="873859"/>
          </a:xfrm>
          <a:prstGeom prst="rect">
            <a:avLst/>
          </a:prstGeom>
          <a:noFill/>
        </p:spPr>
      </p:pic>
      <p:grpSp>
        <p:nvGrpSpPr>
          <p:cNvPr id="3" name="Groupe 27"/>
          <p:cNvGrpSpPr/>
          <p:nvPr/>
        </p:nvGrpSpPr>
        <p:grpSpPr>
          <a:xfrm>
            <a:off x="1369510" y="1304668"/>
            <a:ext cx="2395472" cy="3302907"/>
            <a:chOff x="1201003" y="1437558"/>
            <a:chExt cx="3521121" cy="4854460"/>
          </a:xfrm>
        </p:grpSpPr>
        <p:pic>
          <p:nvPicPr>
            <p:cNvPr id="109572" name="Picture 4" descr="Biogas electricity production hits 17 272GWh a year in Europe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1555840" y="2309266"/>
              <a:ext cx="2784148" cy="2890120"/>
            </a:xfrm>
            <a:prstGeom prst="rect">
              <a:avLst/>
            </a:prstGeom>
            <a:noFill/>
          </p:spPr>
        </p:pic>
        <p:sp>
          <p:nvSpPr>
            <p:cNvPr id="14" name="ZoneTexte 13"/>
            <p:cNvSpPr txBox="1"/>
            <p:nvPr/>
          </p:nvSpPr>
          <p:spPr>
            <a:xfrm>
              <a:off x="2265527" y="1437558"/>
              <a:ext cx="2456597" cy="1130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latin typeface="Calibri" pitchFamily="34" charset="0"/>
                </a:rPr>
                <a:t>Energie primaire</a:t>
              </a:r>
            </a:p>
            <a:p>
              <a:pPr algn="ctr"/>
              <a:endParaRPr lang="fr-FR" sz="1100" b="1" dirty="0">
                <a:latin typeface="Calibri" pitchFamily="34" charset="0"/>
              </a:endParaRPr>
            </a:p>
            <a:p>
              <a:pPr algn="ctr"/>
              <a:r>
                <a:rPr lang="fr-FR" sz="1100" b="1" dirty="0">
                  <a:latin typeface="Calibri" pitchFamily="34" charset="0"/>
                </a:rPr>
                <a:t>=</a:t>
              </a:r>
            </a:p>
            <a:p>
              <a:pPr algn="ctr"/>
              <a:r>
                <a:rPr lang="fr-FR" sz="1100" b="1" dirty="0">
                  <a:latin typeface="Calibri" pitchFamily="34" charset="0"/>
                </a:rPr>
                <a:t>Biogaz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201003" y="5161129"/>
              <a:ext cx="2797792" cy="1130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Calibri" pitchFamily="34" charset="0"/>
                </a:rPr>
                <a:t>Unité de  valorisation :</a:t>
              </a:r>
            </a:p>
            <a:p>
              <a:pPr>
                <a:buFontTx/>
                <a:buChar char="-"/>
              </a:pPr>
              <a:r>
                <a:rPr lang="fr-FR" sz="1100" b="1" dirty="0">
                  <a:latin typeface="Calibri" pitchFamily="34" charset="0"/>
                </a:rPr>
                <a:t>Moteur</a:t>
              </a:r>
            </a:p>
            <a:p>
              <a:pPr>
                <a:buFontTx/>
                <a:buChar char="-"/>
              </a:pPr>
              <a:r>
                <a:rPr lang="fr-FR" sz="1100" b="1" dirty="0">
                  <a:latin typeface="Calibri" pitchFamily="34" charset="0"/>
                </a:rPr>
                <a:t>Génératrice</a:t>
              </a:r>
            </a:p>
            <a:p>
              <a:pPr>
                <a:buFontTx/>
                <a:buChar char="-"/>
              </a:pPr>
              <a:r>
                <a:rPr lang="fr-FR" sz="1100" b="1" dirty="0">
                  <a:latin typeface="Calibri" pitchFamily="34" charset="0"/>
                </a:rPr>
                <a:t> Echangeurs de chaleur</a:t>
              </a:r>
            </a:p>
          </p:txBody>
        </p:sp>
        <p:sp>
          <p:nvSpPr>
            <p:cNvPr id="21" name="Flèche droite 20"/>
            <p:cNvSpPr/>
            <p:nvPr/>
          </p:nvSpPr>
          <p:spPr bwMode="auto">
            <a:xfrm rot="6135895">
              <a:off x="3036403" y="3050016"/>
              <a:ext cx="670855" cy="468986"/>
            </a:xfrm>
            <a:prstGeom prst="rightArrow">
              <a:avLst>
                <a:gd name="adj1" fmla="val 45558"/>
                <a:gd name="adj2" fmla="val 42662"/>
              </a:avLst>
            </a:prstGeom>
            <a:solidFill>
              <a:srgbClr val="00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 sz="1100" dirty="0"/>
            </a:p>
          </p:txBody>
        </p:sp>
      </p:grpSp>
      <p:grpSp>
        <p:nvGrpSpPr>
          <p:cNvPr id="4" name="Groupe 29"/>
          <p:cNvGrpSpPr/>
          <p:nvPr/>
        </p:nvGrpSpPr>
        <p:grpSpPr>
          <a:xfrm>
            <a:off x="3552822" y="2871787"/>
            <a:ext cx="3645831" cy="2455176"/>
            <a:chOff x="4383188" y="3523397"/>
            <a:chExt cx="5359034" cy="3608503"/>
          </a:xfrm>
        </p:grpSpPr>
        <p:sp>
          <p:nvSpPr>
            <p:cNvPr id="10" name="ZoneTexte 9"/>
            <p:cNvSpPr txBox="1"/>
            <p:nvPr/>
          </p:nvSpPr>
          <p:spPr>
            <a:xfrm>
              <a:off x="5991345" y="4667529"/>
              <a:ext cx="2333768" cy="384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Calibri" pitchFamily="34" charset="0"/>
                </a:rPr>
                <a:t>Electricité :  35-40%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991345" y="6498602"/>
              <a:ext cx="3750877" cy="633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Calibri" pitchFamily="34" charset="0"/>
                </a:rPr>
                <a:t>Chaleur perdue : 15-25%</a:t>
              </a:r>
            </a:p>
            <a:p>
              <a:endParaRPr lang="fr-FR" sz="1100" b="1" dirty="0">
                <a:latin typeface="Calibri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991345" y="5641073"/>
              <a:ext cx="3448353" cy="384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Calibri" pitchFamily="34" charset="0"/>
                </a:rPr>
                <a:t>Chaleur récupérée : 40-45%</a:t>
              </a:r>
            </a:p>
          </p:txBody>
        </p:sp>
        <p:grpSp>
          <p:nvGrpSpPr>
            <p:cNvPr id="5" name="Groupe 28"/>
            <p:cNvGrpSpPr/>
            <p:nvPr/>
          </p:nvGrpSpPr>
          <p:grpSpPr>
            <a:xfrm>
              <a:off x="4383188" y="3523397"/>
              <a:ext cx="2333767" cy="3300485"/>
              <a:chOff x="4383188" y="3523397"/>
              <a:chExt cx="2333767" cy="3300485"/>
            </a:xfrm>
          </p:grpSpPr>
          <p:sp>
            <p:nvSpPr>
              <p:cNvPr id="17" name="Virage 16"/>
              <p:cNvSpPr/>
              <p:nvPr/>
            </p:nvSpPr>
            <p:spPr bwMode="auto">
              <a:xfrm flipV="1">
                <a:off x="4467323" y="3875960"/>
                <a:ext cx="1510351" cy="1460309"/>
              </a:xfrm>
              <a:prstGeom prst="bentArrow">
                <a:avLst>
                  <a:gd name="adj1" fmla="val 29110"/>
                  <a:gd name="adj2" fmla="val 22196"/>
                  <a:gd name="adj3" fmla="val 25000"/>
                  <a:gd name="adj4" fmla="val 43750"/>
                </a:avLst>
              </a:prstGeom>
              <a:solidFill>
                <a:srgbClr val="0099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fr-FR" sz="1100" dirty="0"/>
              </a:p>
            </p:txBody>
          </p:sp>
          <p:sp>
            <p:nvSpPr>
              <p:cNvPr id="16" name="Virage 15"/>
              <p:cNvSpPr/>
              <p:nvPr/>
            </p:nvSpPr>
            <p:spPr bwMode="auto">
              <a:xfrm flipV="1">
                <a:off x="4465048" y="4150752"/>
                <a:ext cx="1444387" cy="2156787"/>
              </a:xfrm>
              <a:prstGeom prst="bentArrow">
                <a:avLst>
                  <a:gd name="adj1" fmla="val 25000"/>
                  <a:gd name="adj2" fmla="val 28307"/>
                  <a:gd name="adj3" fmla="val 25000"/>
                  <a:gd name="adj4" fmla="val 38081"/>
                </a:avLst>
              </a:prstGeom>
              <a:solidFill>
                <a:srgbClr val="0099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fr-FR" sz="1100" dirty="0"/>
              </a:p>
            </p:txBody>
          </p:sp>
          <p:sp>
            <p:nvSpPr>
              <p:cNvPr id="15" name="Virage 14"/>
              <p:cNvSpPr/>
              <p:nvPr/>
            </p:nvSpPr>
            <p:spPr bwMode="auto">
              <a:xfrm flipV="1">
                <a:off x="4476420" y="4380932"/>
                <a:ext cx="1337526" cy="2442950"/>
              </a:xfrm>
              <a:prstGeom prst="bentArrow">
                <a:avLst>
                  <a:gd name="adj1" fmla="val 14796"/>
                  <a:gd name="adj2" fmla="val 16327"/>
                  <a:gd name="adj3" fmla="val 25000"/>
                  <a:gd name="adj4" fmla="val 43750"/>
                </a:avLst>
              </a:prstGeom>
              <a:solidFill>
                <a:srgbClr val="0099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fr-FR" sz="1100" dirty="0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4383188" y="3523397"/>
                <a:ext cx="2333767" cy="38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b="1" dirty="0">
                    <a:solidFill>
                      <a:srgbClr val="009900"/>
                    </a:solidFill>
                    <a:latin typeface="Calibri" pitchFamily="34" charset="0"/>
                  </a:rPr>
                  <a:t>Rendements</a:t>
                </a:r>
              </a:p>
            </p:txBody>
          </p:sp>
        </p:grpSp>
      </p:grpSp>
      <p:grpSp>
        <p:nvGrpSpPr>
          <p:cNvPr id="6" name="Groupe 25"/>
          <p:cNvGrpSpPr/>
          <p:nvPr/>
        </p:nvGrpSpPr>
        <p:grpSpPr>
          <a:xfrm>
            <a:off x="5221840" y="1422467"/>
            <a:ext cx="1740190" cy="2698143"/>
            <a:chOff x="6913630" y="1531949"/>
            <a:chExt cx="2557917" cy="3965604"/>
          </a:xfrm>
        </p:grpSpPr>
        <p:sp>
          <p:nvSpPr>
            <p:cNvPr id="20" name="ZoneTexte 19"/>
            <p:cNvSpPr txBox="1"/>
            <p:nvPr/>
          </p:nvSpPr>
          <p:spPr>
            <a:xfrm>
              <a:off x="6913630" y="5158287"/>
              <a:ext cx="1405717" cy="339266"/>
            </a:xfrm>
            <a:prstGeom prst="rect">
              <a:avLst/>
            </a:prstGeom>
            <a:solidFill>
              <a:srgbClr val="8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  <a:latin typeface="Calibri" pitchFamily="34" charset="0"/>
                </a:rPr>
                <a:t>150 </a:t>
              </a:r>
              <a:r>
                <a:rPr lang="fr-FR" sz="900" b="1" dirty="0" err="1">
                  <a:solidFill>
                    <a:schemeClr val="bg1"/>
                  </a:solidFill>
                  <a:latin typeface="Calibri" pitchFamily="34" charset="0"/>
                </a:rPr>
                <a:t>kWe</a:t>
              </a:r>
              <a:endParaRPr lang="fr-FR" sz="9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7642747" y="1531949"/>
              <a:ext cx="1828800" cy="1815153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  <a:latin typeface="Calibri" pitchFamily="34" charset="0"/>
                </a:rPr>
                <a:t>Exemple pour une puissance installée de 150kWe</a:t>
              </a:r>
            </a:p>
          </p:txBody>
        </p:sp>
      </p:grpSp>
      <p:grpSp>
        <p:nvGrpSpPr>
          <p:cNvPr id="7" name="Groupe 31"/>
          <p:cNvGrpSpPr/>
          <p:nvPr/>
        </p:nvGrpSpPr>
        <p:grpSpPr>
          <a:xfrm>
            <a:off x="2339758" y="1623852"/>
            <a:ext cx="3872312" cy="3729064"/>
            <a:chOff x="2677236" y="1749186"/>
            <a:chExt cx="5691936" cy="5480803"/>
          </a:xfrm>
        </p:grpSpPr>
        <p:grpSp>
          <p:nvGrpSpPr>
            <p:cNvPr id="8" name="Groupe 26"/>
            <p:cNvGrpSpPr/>
            <p:nvPr/>
          </p:nvGrpSpPr>
          <p:grpSpPr>
            <a:xfrm>
              <a:off x="2677236" y="1749186"/>
              <a:ext cx="5691936" cy="5480803"/>
              <a:chOff x="2677236" y="1749186"/>
              <a:chExt cx="5691936" cy="5480803"/>
            </a:xfrm>
          </p:grpSpPr>
          <p:sp>
            <p:nvSpPr>
              <p:cNvPr id="22" name="ZoneTexte 21"/>
              <p:cNvSpPr txBox="1"/>
              <p:nvPr/>
            </p:nvSpPr>
            <p:spPr>
              <a:xfrm>
                <a:off x="6980500" y="6024503"/>
                <a:ext cx="1338841" cy="339266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b="1" dirty="0">
                    <a:solidFill>
                      <a:schemeClr val="bg1"/>
                    </a:solidFill>
                    <a:latin typeface="Calibri" pitchFamily="34" charset="0"/>
                  </a:rPr>
                  <a:t>~ 170 kW</a:t>
                </a:r>
                <a:endParaRPr lang="fr-FR" sz="9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2677236" y="1749186"/>
                <a:ext cx="2290548" cy="339266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b="1" dirty="0">
                    <a:solidFill>
                      <a:schemeClr val="bg1"/>
                    </a:solidFill>
                    <a:latin typeface="Calibri" pitchFamily="34" charset="0"/>
                  </a:rPr>
                  <a:t> Puissance ~ 400  kW</a:t>
                </a:r>
                <a:endParaRPr lang="fr-FR" sz="9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6980501" y="6890723"/>
                <a:ext cx="1388671" cy="339266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b="1" dirty="0">
                    <a:solidFill>
                      <a:schemeClr val="bg1"/>
                    </a:solidFill>
                    <a:latin typeface="Calibri" pitchFamily="34" charset="0"/>
                  </a:rPr>
                  <a:t>~ 70 kW</a:t>
                </a:r>
                <a:endParaRPr lang="fr-FR" sz="9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1" name="ZoneTexte 30"/>
            <p:cNvSpPr txBox="1"/>
            <p:nvPr/>
          </p:nvSpPr>
          <p:spPr>
            <a:xfrm>
              <a:off x="3634855" y="2788691"/>
              <a:ext cx="2247330" cy="339266"/>
            </a:xfrm>
            <a:prstGeom prst="rect">
              <a:avLst/>
            </a:prstGeom>
            <a:solidFill>
              <a:srgbClr val="8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  <a:latin typeface="Calibri" pitchFamily="34" charset="0"/>
                </a:rPr>
                <a:t> ~ 60  m</a:t>
              </a:r>
              <a:r>
                <a:rPr lang="fr-FR" sz="900" b="1" baseline="300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  <a:r>
                <a:rPr lang="fr-FR" sz="900" b="1" dirty="0">
                  <a:solidFill>
                    <a:schemeClr val="bg1"/>
                  </a:solidFill>
                  <a:latin typeface="Calibri" pitchFamily="34" charset="0"/>
                </a:rPr>
                <a:t>/h à 70% CH</a:t>
              </a:r>
              <a:r>
                <a:rPr lang="fr-FR" sz="900" b="1" baseline="-250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  <a:endParaRPr lang="fr-FR" sz="900" b="1" baseline="-25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5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5241" y="857232"/>
            <a:ext cx="5732859" cy="857250"/>
          </a:xfrm>
        </p:spPr>
        <p:txBody>
          <a:bodyPr/>
          <a:lstStyle/>
          <a:p>
            <a:r>
              <a:rPr lang="fr-FR" dirty="0" smtClean="0"/>
              <a:t>Injection de </a:t>
            </a:r>
            <a:r>
              <a:rPr lang="fr-FR" dirty="0" err="1" smtClean="0"/>
              <a:t>biométhane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8026" y="3067061"/>
            <a:ext cx="6172200" cy="951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350" b="1" dirty="0"/>
              <a:t>Conditions pour injecter</a:t>
            </a:r>
          </a:p>
          <a:p>
            <a:r>
              <a:rPr lang="fr-FR" sz="1350" dirty="0"/>
              <a:t>Respect des prescriptions techniques</a:t>
            </a:r>
          </a:p>
          <a:p>
            <a:pPr lvl="1"/>
            <a:r>
              <a:rPr lang="fr-FR" sz="1200" dirty="0"/>
              <a:t>Nature des substrats</a:t>
            </a:r>
          </a:p>
          <a:p>
            <a:pPr lvl="1"/>
            <a:r>
              <a:rPr lang="fr-FR" sz="1200" dirty="0"/>
              <a:t>Qualité du </a:t>
            </a:r>
            <a:r>
              <a:rPr lang="fr-FR" sz="1200" dirty="0" err="1"/>
              <a:t>biométhane</a:t>
            </a:r>
            <a:r>
              <a:rPr lang="fr-FR" sz="1200" dirty="0"/>
              <a:t> (N, O2, taux de CH4, H2…)</a:t>
            </a:r>
          </a:p>
          <a:p>
            <a:r>
              <a:rPr lang="fr-FR" sz="1350" dirty="0"/>
              <a:t>Faisabilité :</a:t>
            </a:r>
          </a:p>
          <a:p>
            <a:pPr lvl="1"/>
            <a:r>
              <a:rPr lang="fr-FR" sz="1200" dirty="0"/>
              <a:t>Capacité du réseau à absorber le débit injecté</a:t>
            </a:r>
          </a:p>
          <a:p>
            <a:pPr lvl="1"/>
            <a:r>
              <a:rPr lang="fr-FR" sz="1200" dirty="0"/>
              <a:t>Distance par rapport au réseau </a:t>
            </a:r>
            <a:endParaRPr lang="fr-FR" sz="1200" dirty="0"/>
          </a:p>
        </p:txBody>
      </p:sp>
      <p:sp>
        <p:nvSpPr>
          <p:cNvPr id="6" name="Rectangle 5"/>
          <p:cNvSpPr/>
          <p:nvPr/>
        </p:nvSpPr>
        <p:spPr>
          <a:xfrm>
            <a:off x="3339694" y="1768066"/>
            <a:ext cx="2411033" cy="910835"/>
          </a:xfrm>
          <a:prstGeom prst="rect">
            <a:avLst/>
          </a:prstGeom>
          <a:solidFill>
            <a:srgbClr val="3B8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Réseau de </a:t>
            </a:r>
            <a:r>
              <a:rPr lang="fr-FR" b="1" dirty="0"/>
              <a:t>transport</a:t>
            </a:r>
          </a:p>
          <a:p>
            <a:pPr algn="ctr"/>
            <a:r>
              <a:rPr lang="fr-FR" sz="1500" dirty="0"/>
              <a:t>16-80 bars</a:t>
            </a:r>
          </a:p>
          <a:p>
            <a:pPr algn="ctr"/>
            <a:r>
              <a:rPr lang="fr-FR" sz="1500" dirty="0" err="1"/>
              <a:t>GRTGaz</a:t>
            </a:r>
            <a:r>
              <a:rPr lang="fr-FR" sz="1500" dirty="0"/>
              <a:t>, TIGF…</a:t>
            </a:r>
          </a:p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322099" y="2303852"/>
            <a:ext cx="2357454" cy="964413"/>
          </a:xfrm>
          <a:prstGeom prst="rect">
            <a:avLst/>
          </a:prstGeom>
          <a:solidFill>
            <a:srgbClr val="E47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Réseau de </a:t>
            </a:r>
            <a:r>
              <a:rPr lang="fr-FR" b="1" dirty="0"/>
              <a:t>distribution</a:t>
            </a:r>
          </a:p>
          <a:p>
            <a:pPr algn="ctr"/>
            <a:r>
              <a:rPr lang="fr-FR" dirty="0"/>
              <a:t>4-15</a:t>
            </a:r>
            <a:r>
              <a:rPr lang="fr-FR" sz="1500" dirty="0"/>
              <a:t> bars</a:t>
            </a:r>
          </a:p>
          <a:p>
            <a:pPr algn="ctr"/>
            <a:r>
              <a:rPr lang="fr-FR" sz="1500" dirty="0" err="1"/>
              <a:t>GrDF</a:t>
            </a:r>
            <a:r>
              <a:rPr lang="fr-FR" sz="1500" dirty="0"/>
              <a:t>, GES…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77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377664" y="488138"/>
            <a:ext cx="5009217" cy="4903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Injection de </a:t>
            </a:r>
            <a:r>
              <a:rPr lang="fr-FR" dirty="0" err="1" smtClean="0"/>
              <a:t>biométhane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			</a:t>
            </a:r>
            <a:r>
              <a:rPr lang="fr-FR" sz="2400" dirty="0"/>
              <a:t>Faisabilité</a:t>
            </a:r>
            <a:endParaRPr lang="fr-FR" dirty="0" smtClean="0"/>
          </a:p>
        </p:txBody>
      </p:sp>
      <p:pic>
        <p:nvPicPr>
          <p:cNvPr id="12" name="Image 1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083" y="877340"/>
            <a:ext cx="3750495" cy="419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29206" y="2445541"/>
            <a:ext cx="2089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latin typeface="+mj-lt"/>
              </a:rPr>
              <a:t>La demande doit permettre d’absorber le </a:t>
            </a:r>
            <a:r>
              <a:rPr lang="fr-FR" sz="1500" b="1" dirty="0" err="1">
                <a:latin typeface="+mj-lt"/>
              </a:rPr>
              <a:t>biométhane</a:t>
            </a:r>
            <a:r>
              <a:rPr lang="fr-FR" sz="1500" b="1" dirty="0">
                <a:latin typeface="+mj-lt"/>
              </a:rPr>
              <a:t> tout au </a:t>
            </a:r>
          </a:p>
          <a:p>
            <a:pPr algn="ctr"/>
            <a:r>
              <a:rPr lang="fr-FR" sz="1500" b="1" dirty="0">
                <a:latin typeface="+mj-lt"/>
              </a:rPr>
              <a:t>Long de l’année.</a:t>
            </a:r>
            <a:endParaRPr lang="fr-FR" sz="1500" b="1" dirty="0">
              <a:latin typeface="+mj-lt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rot="10800000">
            <a:off x="4386264" y="2606276"/>
            <a:ext cx="589364" cy="214314"/>
          </a:xfrm>
          <a:prstGeom prst="straightConnector1">
            <a:avLst/>
          </a:prstGeom>
          <a:ln w="254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7" idx="1"/>
          </p:cNvCxnSpPr>
          <p:nvPr/>
        </p:nvCxnSpPr>
        <p:spPr>
          <a:xfrm rot="10800000" flipV="1">
            <a:off x="4279107" y="2941830"/>
            <a:ext cx="750099" cy="1325379"/>
          </a:xfrm>
          <a:prstGeom prst="straightConnector1">
            <a:avLst/>
          </a:prstGeom>
          <a:ln w="254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ultiplier 17"/>
          <p:cNvSpPr/>
          <p:nvPr/>
        </p:nvSpPr>
        <p:spPr>
          <a:xfrm>
            <a:off x="4332685" y="3034903"/>
            <a:ext cx="696521" cy="101799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6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Présentation de l’APESA et du Plateau technique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Grands principes de la méthanisation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Biologiques,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Technologiques,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Énergétiques.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Montage de projet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BEE4-CDB2-4298-9246-C35948A92A1B}" type="slidenum">
              <a:rPr lang="fr-FR" altLang="fr-FR" smtClean="0"/>
              <a:pPr/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5673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montage d’un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5900" y="1754815"/>
            <a:ext cx="6172200" cy="3394472"/>
          </a:xfrm>
        </p:spPr>
        <p:txBody>
          <a:bodyPr/>
          <a:lstStyle/>
          <a:p>
            <a:r>
              <a:rPr lang="fr-FR" dirty="0" smtClean="0"/>
              <a:t>Les intrants </a:t>
            </a:r>
          </a:p>
          <a:p>
            <a:r>
              <a:rPr lang="fr-FR" dirty="0" smtClean="0"/>
              <a:t>La biologie</a:t>
            </a:r>
          </a:p>
          <a:p>
            <a:r>
              <a:rPr lang="fr-FR" dirty="0" smtClean="0"/>
              <a:t>La valorisation du biogaz</a:t>
            </a:r>
          </a:p>
          <a:p>
            <a:r>
              <a:rPr lang="fr-FR" dirty="0" smtClean="0"/>
              <a:t>La valorisation du </a:t>
            </a:r>
            <a:r>
              <a:rPr lang="fr-FR" dirty="0" err="1" smtClean="0"/>
              <a:t>digestat</a:t>
            </a:r>
            <a:endParaRPr lang="fr-FR" dirty="0" smtClean="0"/>
          </a:p>
          <a:p>
            <a:r>
              <a:rPr lang="fr-FR" dirty="0" smtClean="0"/>
              <a:t>L’organisation :</a:t>
            </a:r>
          </a:p>
          <a:p>
            <a:pPr marL="342900" lvl="1" indent="0">
              <a:buNone/>
            </a:pPr>
            <a:r>
              <a:rPr lang="fr-FR" dirty="0" smtClean="0"/>
              <a:t>Logistique,…</a:t>
            </a:r>
          </a:p>
          <a:p>
            <a:pPr marL="342900" lvl="1" indent="0">
              <a:buNone/>
            </a:pPr>
            <a:r>
              <a:rPr lang="fr-FR" dirty="0" smtClean="0"/>
              <a:t>OBJECTIF : Bilan économique consolidé</a:t>
            </a:r>
          </a:p>
        </p:txBody>
      </p:sp>
    </p:spTree>
    <p:extLst>
      <p:ext uri="{BB962C8B-B14F-4D97-AF65-F5344CB8AC3E}">
        <p14:creationId xmlns:p14="http://schemas.microsoft.com/office/powerpoint/2010/main" val="32582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montage d’un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3924" y="1630737"/>
            <a:ext cx="6172200" cy="3394472"/>
          </a:xfrm>
        </p:spPr>
        <p:txBody>
          <a:bodyPr/>
          <a:lstStyle/>
          <a:p>
            <a:r>
              <a:rPr lang="fr-FR" dirty="0" smtClean="0"/>
              <a:t>Les intrants </a:t>
            </a:r>
          </a:p>
          <a:p>
            <a:pPr lvl="1"/>
            <a:r>
              <a:rPr lang="fr-FR" dirty="0" smtClean="0"/>
              <a:t>Quantité, </a:t>
            </a:r>
          </a:p>
          <a:p>
            <a:pPr lvl="1"/>
            <a:r>
              <a:rPr lang="fr-FR" dirty="0" smtClean="0"/>
              <a:t>Qualité,</a:t>
            </a:r>
          </a:p>
          <a:p>
            <a:pPr lvl="1"/>
            <a:r>
              <a:rPr lang="fr-FR" dirty="0" smtClean="0"/>
              <a:t>Intérêts pour la méthanisation,</a:t>
            </a:r>
          </a:p>
          <a:p>
            <a:pPr lvl="1"/>
            <a:r>
              <a:rPr lang="fr-FR" dirty="0" smtClean="0"/>
              <a:t>Conditions de mobilisations,</a:t>
            </a:r>
          </a:p>
          <a:p>
            <a:pPr lvl="1"/>
            <a:r>
              <a:rPr lang="fr-FR" dirty="0" smtClean="0"/>
              <a:t>Pérennité,</a:t>
            </a:r>
          </a:p>
          <a:p>
            <a:pPr lvl="1"/>
            <a:r>
              <a:rPr lang="fr-FR" dirty="0" smtClean="0"/>
              <a:t>Saisonnalité,</a:t>
            </a:r>
          </a:p>
          <a:p>
            <a:pPr lvl="1"/>
            <a:r>
              <a:rPr lang="fr-FR" dirty="0" smtClean="0"/>
              <a:t>…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992237382"/>
              </p:ext>
            </p:extLst>
          </p:nvPr>
        </p:nvGraphicFramePr>
        <p:xfrm>
          <a:off x="4857139" y="2115671"/>
          <a:ext cx="3829906" cy="290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241" y="857232"/>
            <a:ext cx="5732859" cy="857250"/>
          </a:xfrm>
        </p:spPr>
        <p:txBody>
          <a:bodyPr/>
          <a:lstStyle/>
          <a:p>
            <a:pPr marL="181443" indent="-27001"/>
            <a:r>
              <a:rPr lang="fr-FR" sz="2400" dirty="0"/>
              <a:t>Les différents substrats </a:t>
            </a:r>
            <a:r>
              <a:rPr lang="fr-FR" sz="2400" dirty="0" err="1"/>
              <a:t>méthanisables</a:t>
            </a:r>
            <a:endParaRPr lang="fr-FR" sz="2400" dirty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1277634" y="1700809"/>
            <a:ext cx="6426714" cy="339447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sz="1500" dirty="0"/>
              <a:t>Effluents d’élevage (lisiers, fumiers…)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sz="1500" dirty="0"/>
              <a:t>Sous-produits agroindustriels (résidus fruits et légumes, déchets </a:t>
            </a:r>
            <a:r>
              <a:rPr lang="fr-FR" sz="1500" dirty="0" err="1"/>
              <a:t>process</a:t>
            </a:r>
            <a:r>
              <a:rPr lang="fr-FR" sz="1500" dirty="0"/>
              <a:t>…)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sz="1500" dirty="0"/>
              <a:t>Résidus agroalimentaires (graisses, boues, effluents à DCO élevée…)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sz="1500" dirty="0" err="1"/>
              <a:t>Biodéchets</a:t>
            </a:r>
            <a:endParaRPr lang="fr-FR" sz="1500" dirty="0"/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sz="1500" dirty="0"/>
              <a:t>Boue de station d’épuration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sz="1500" dirty="0"/>
              <a:t>Biomasse fermentescible dédiée (cultures énergétiques…)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48333" y="5095281"/>
            <a:ext cx="658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Test BMP (ou TPM) = connaissance de la production d’énergie</a:t>
            </a:r>
            <a:endParaRPr lang="fr-FR" dirty="0"/>
          </a:p>
        </p:txBody>
      </p:sp>
      <p:sp>
        <p:nvSpPr>
          <p:cNvPr id="4" name="Flèche vers le bas 3"/>
          <p:cNvSpPr/>
          <p:nvPr/>
        </p:nvSpPr>
        <p:spPr>
          <a:xfrm>
            <a:off x="4048125" y="4171950"/>
            <a:ext cx="171450" cy="600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5" y="3693270"/>
            <a:ext cx="3829050" cy="18954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141" y="-25833"/>
            <a:ext cx="7643621" cy="1143258"/>
          </a:xfrm>
        </p:spPr>
        <p:txBody>
          <a:bodyPr/>
          <a:lstStyle/>
          <a:p>
            <a:r>
              <a:rPr lang="fr-FR" dirty="0" smtClean="0"/>
              <a:t>Le montage d’un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088" y="1001780"/>
            <a:ext cx="6546476" cy="3394472"/>
          </a:xfrm>
        </p:spPr>
        <p:txBody>
          <a:bodyPr/>
          <a:lstStyle/>
          <a:p>
            <a:r>
              <a:rPr lang="fr-FR" sz="2400" dirty="0" smtClean="0"/>
              <a:t>La biologie</a:t>
            </a:r>
          </a:p>
          <a:p>
            <a:pPr lvl="1"/>
            <a:r>
              <a:rPr lang="fr-FR" sz="1800" dirty="0" smtClean="0"/>
              <a:t>%Matière Sèche </a:t>
            </a:r>
            <a:r>
              <a:rPr lang="fr-FR" sz="1800" dirty="0" smtClean="0"/>
              <a:t>compatible avec </a:t>
            </a:r>
            <a:r>
              <a:rPr lang="fr-FR" sz="1800" dirty="0" err="1" smtClean="0"/>
              <a:t>process</a:t>
            </a:r>
            <a:r>
              <a:rPr lang="fr-FR" sz="1800" dirty="0" smtClean="0"/>
              <a:t> envisagé,</a:t>
            </a:r>
          </a:p>
          <a:p>
            <a:pPr lvl="1"/>
            <a:r>
              <a:rPr lang="fr-FR" sz="1800" dirty="0" smtClean="0"/>
              <a:t>Charge organique raisonnable,</a:t>
            </a:r>
          </a:p>
          <a:p>
            <a:pPr lvl="1"/>
            <a:r>
              <a:rPr lang="fr-FR" sz="1800" dirty="0"/>
              <a:t>Dégradation de la MO (% ?),</a:t>
            </a:r>
          </a:p>
          <a:p>
            <a:pPr lvl="1"/>
            <a:r>
              <a:rPr lang="fr-FR" sz="1800" dirty="0"/>
              <a:t>Minéralisation de l’Azote organique (% ?)</a:t>
            </a:r>
          </a:p>
          <a:p>
            <a:pPr lvl="1"/>
            <a:r>
              <a:rPr lang="fr-FR" sz="1800" dirty="0" smtClean="0"/>
              <a:t>Charge azotée raisonnable,</a:t>
            </a:r>
          </a:p>
          <a:p>
            <a:pPr lvl="1"/>
            <a:r>
              <a:rPr lang="fr-FR" sz="1800" dirty="0" smtClean="0"/>
              <a:t>Taux d’expression du potentiel </a:t>
            </a:r>
            <a:r>
              <a:rPr lang="fr-FR" sz="1800" dirty="0" err="1" smtClean="0"/>
              <a:t>métha</a:t>
            </a:r>
            <a:r>
              <a:rPr lang="fr-FR" sz="1800" dirty="0" smtClean="0"/>
              <a:t>. (% ?)</a:t>
            </a:r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pic>
        <p:nvPicPr>
          <p:cNvPr id="12" name="Image 11" descr="schema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74659" y="1117425"/>
            <a:ext cx="3406588" cy="1383075"/>
          </a:xfrm>
          <a:prstGeom prst="rect">
            <a:avLst/>
          </a:prstGeom>
        </p:spPr>
      </p:pic>
      <p:pic>
        <p:nvPicPr>
          <p:cNvPr id="13" name="Picture 2" descr="Cellules de méthanisation par voie sèche à Chéméré, photo Méthajad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55978" y="2546743"/>
            <a:ext cx="2983566" cy="1397857"/>
          </a:xfrm>
          <a:prstGeom prst="rect">
            <a:avLst/>
          </a:prstGeom>
          <a:noFill/>
        </p:spPr>
      </p:pic>
      <p:pic>
        <p:nvPicPr>
          <p:cNvPr id="14" name="Picture 4" descr="http://ts2.mm.bing.net/th?id=HN.608026142315446909&amp;pid=15.1&amp;P=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55978" y="4044633"/>
            <a:ext cx="2685998" cy="1665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7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1870377" y="270081"/>
            <a:ext cx="5732859" cy="857251"/>
          </a:xfrm>
        </p:spPr>
        <p:txBody>
          <a:bodyPr/>
          <a:lstStyle/>
          <a:p>
            <a:r>
              <a:rPr lang="fr-FR" sz="2400" dirty="0"/>
              <a:t>DU GISEMENT AU PRODUIT FINI</a:t>
            </a:r>
          </a:p>
        </p:txBody>
      </p:sp>
      <p:pic>
        <p:nvPicPr>
          <p:cNvPr id="2867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40" t="11427" r="20554" b="33344"/>
          <a:stretch>
            <a:fillRect/>
          </a:stretch>
        </p:blipFill>
        <p:spPr>
          <a:xfrm>
            <a:off x="818446" y="1389888"/>
            <a:ext cx="7468401" cy="3817002"/>
          </a:xfrm>
          <a:noFill/>
        </p:spPr>
      </p:pic>
    </p:spTree>
    <p:extLst>
      <p:ext uri="{BB962C8B-B14F-4D97-AF65-F5344CB8AC3E}">
        <p14:creationId xmlns:p14="http://schemas.microsoft.com/office/powerpoint/2010/main" val="7049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montage d’un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8394" y="1530697"/>
            <a:ext cx="7201145" cy="3394472"/>
          </a:xfrm>
        </p:spPr>
        <p:txBody>
          <a:bodyPr/>
          <a:lstStyle/>
          <a:p>
            <a:r>
              <a:rPr lang="fr-FR" dirty="0" smtClean="0"/>
              <a:t>La valorisation du biogaz</a:t>
            </a:r>
          </a:p>
          <a:p>
            <a:pPr lvl="1"/>
            <a:r>
              <a:rPr lang="fr-FR" dirty="0" smtClean="0"/>
              <a:t>Quel débouché </a:t>
            </a:r>
            <a:r>
              <a:rPr lang="fr-FR" dirty="0" smtClean="0"/>
              <a:t>? </a:t>
            </a:r>
            <a:r>
              <a:rPr lang="fr-FR" sz="1500" dirty="0"/>
              <a:t>(cogénération, injection, injection portée ?)</a:t>
            </a:r>
          </a:p>
          <a:p>
            <a:pPr lvl="1"/>
            <a:r>
              <a:rPr lang="fr-FR" dirty="0" smtClean="0"/>
              <a:t>Adéquation offre / demande</a:t>
            </a:r>
            <a:r>
              <a:rPr lang="fr-FR" sz="1500" dirty="0"/>
              <a:t> (P </a:t>
            </a:r>
            <a:r>
              <a:rPr lang="fr-FR" sz="1500" dirty="0" err="1"/>
              <a:t>élec</a:t>
            </a:r>
            <a:r>
              <a:rPr lang="fr-FR" sz="1500" dirty="0"/>
              <a:t> ou Débit gaz)</a:t>
            </a:r>
          </a:p>
          <a:p>
            <a:pPr lvl="1"/>
            <a:r>
              <a:rPr lang="fr-FR" dirty="0"/>
              <a:t>Quels besoins en </a:t>
            </a:r>
            <a:r>
              <a:rPr lang="fr-FR" dirty="0" smtClean="0"/>
              <a:t>autoconsommation </a:t>
            </a:r>
            <a:r>
              <a:rPr lang="fr-FR" dirty="0" smtClean="0"/>
              <a:t>? </a:t>
            </a:r>
            <a:r>
              <a:rPr lang="fr-FR" sz="1500" dirty="0" smtClean="0"/>
              <a:t>(</a:t>
            </a:r>
            <a:r>
              <a:rPr lang="fr-FR" sz="1500" dirty="0" err="1" smtClean="0"/>
              <a:t>process</a:t>
            </a:r>
            <a:r>
              <a:rPr lang="fr-FR" sz="1500" dirty="0" smtClean="0"/>
              <a:t>, GNV</a:t>
            </a:r>
            <a:r>
              <a:rPr lang="fr-FR" sz="1500" dirty="0"/>
              <a:t>)</a:t>
            </a:r>
          </a:p>
          <a:p>
            <a:pPr lvl="1"/>
            <a:r>
              <a:rPr lang="fr-FR" dirty="0" smtClean="0"/>
              <a:t>Quels taux de disponibilité des différents postes liés à l’injection </a:t>
            </a:r>
            <a:r>
              <a:rPr lang="fr-FR" sz="1500" dirty="0"/>
              <a:t>(dispo digesteur, dispo réseau gaz, dispo épurateur, </a:t>
            </a:r>
            <a:r>
              <a:rPr lang="fr-FR" sz="1500" dirty="0" err="1"/>
              <a:t>rdmt</a:t>
            </a:r>
            <a:r>
              <a:rPr lang="fr-FR" sz="1500" dirty="0"/>
              <a:t> épurateur, dispo poste injection,…)</a:t>
            </a:r>
          </a:p>
          <a:p>
            <a:pPr lvl="1"/>
            <a:r>
              <a:rPr lang="fr-FR" dirty="0"/>
              <a:t>Quelles dispo liées à la cogénération </a:t>
            </a:r>
            <a:r>
              <a:rPr lang="fr-FR" sz="1500" dirty="0"/>
              <a:t>(ELEC : dispo réseau ERDF, dispo </a:t>
            </a:r>
            <a:r>
              <a:rPr lang="fr-FR" sz="1500" dirty="0" err="1"/>
              <a:t>cogé</a:t>
            </a:r>
            <a:r>
              <a:rPr lang="fr-FR" sz="1500" dirty="0"/>
              <a:t>, dispo digesteur,… THERM : besoins thermies, pertes réseaux,…)</a:t>
            </a:r>
            <a:endParaRPr lang="fr-FR" sz="15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577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montage d’un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899" y="1252792"/>
            <a:ext cx="7963145" cy="3394472"/>
          </a:xfrm>
        </p:spPr>
        <p:txBody>
          <a:bodyPr/>
          <a:lstStyle/>
          <a:p>
            <a:r>
              <a:rPr lang="fr-FR" sz="2000" dirty="0"/>
              <a:t>La valorisation du </a:t>
            </a:r>
            <a:r>
              <a:rPr lang="fr-FR" sz="2000" dirty="0" err="1"/>
              <a:t>digestat</a:t>
            </a:r>
            <a:endParaRPr lang="fr-FR" sz="2000" dirty="0"/>
          </a:p>
          <a:p>
            <a:pPr lvl="1"/>
            <a:r>
              <a:rPr lang="fr-FR" sz="2000" dirty="0"/>
              <a:t>But recherché ? Export ou valorisation locale ?</a:t>
            </a:r>
          </a:p>
          <a:p>
            <a:pPr lvl="1"/>
            <a:endParaRPr lang="fr-FR" sz="700" dirty="0"/>
          </a:p>
          <a:p>
            <a:pPr marL="266700" lvl="1" indent="-266700"/>
            <a:r>
              <a:rPr lang="fr-FR" sz="2000" dirty="0">
                <a:solidFill>
                  <a:srgbClr val="0D0D0D"/>
                </a:solidFill>
              </a:rPr>
              <a:t>SI VALORISATION LOCALE</a:t>
            </a:r>
          </a:p>
          <a:p>
            <a:pPr lvl="1"/>
            <a:r>
              <a:rPr lang="fr-FR" sz="2000" dirty="0"/>
              <a:t>Définition plan d’épandage (étendue SPE)</a:t>
            </a:r>
          </a:p>
          <a:p>
            <a:pPr lvl="1"/>
            <a:r>
              <a:rPr lang="fr-FR" sz="2000" dirty="0"/>
              <a:t>Calculs des propriétés physico-chimiques du(des) </a:t>
            </a:r>
            <a:r>
              <a:rPr lang="fr-FR" sz="2000" dirty="0" err="1"/>
              <a:t>digestat</a:t>
            </a:r>
            <a:r>
              <a:rPr lang="fr-FR" sz="2000" dirty="0"/>
              <a:t>(s)</a:t>
            </a:r>
          </a:p>
          <a:p>
            <a:pPr lvl="1"/>
            <a:r>
              <a:rPr lang="fr-FR" sz="2000" dirty="0"/>
              <a:t>Calcul des quantité de </a:t>
            </a:r>
            <a:r>
              <a:rPr lang="fr-FR" sz="2000" dirty="0" err="1"/>
              <a:t>digestat</a:t>
            </a:r>
            <a:r>
              <a:rPr lang="fr-FR" sz="2000" dirty="0"/>
              <a:t>(s)</a:t>
            </a:r>
          </a:p>
          <a:p>
            <a:pPr lvl="1"/>
            <a:r>
              <a:rPr lang="fr-FR" sz="2000" dirty="0"/>
              <a:t>Calculs des besoins par rapport aux surfaces, cultures et rendements produits sur le plan d’épandage (bases CORPEN)</a:t>
            </a:r>
          </a:p>
          <a:p>
            <a:pPr lvl="1"/>
            <a:r>
              <a:rPr lang="fr-FR" sz="2000" dirty="0"/>
              <a:t>Prise en compte des apports en pâtures</a:t>
            </a:r>
          </a:p>
          <a:p>
            <a:pPr lvl="1"/>
            <a:r>
              <a:rPr lang="fr-FR" sz="2000" dirty="0"/>
              <a:t>Calcul du solde EXPORTS / DISPO DIGESTAT</a:t>
            </a:r>
          </a:p>
        </p:txBody>
      </p:sp>
    </p:spTree>
    <p:extLst>
      <p:ext uri="{BB962C8B-B14F-4D97-AF65-F5344CB8AC3E}">
        <p14:creationId xmlns:p14="http://schemas.microsoft.com/office/powerpoint/2010/main" val="15592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9059" y="120257"/>
            <a:ext cx="6519047" cy="681540"/>
          </a:xfrm>
        </p:spPr>
        <p:txBody>
          <a:bodyPr/>
          <a:lstStyle/>
          <a:p>
            <a:pPr eaLnBrk="1" hangingPunct="1"/>
            <a:r>
              <a:rPr lang="fr-FR" dirty="0" smtClean="0"/>
              <a:t>Voies de </a:t>
            </a:r>
            <a:r>
              <a:rPr lang="fr-FR" dirty="0" smtClean="0"/>
              <a:t>valorisation du </a:t>
            </a:r>
            <a:r>
              <a:rPr lang="fr-FR" dirty="0" err="1" smtClean="0"/>
              <a:t>digestat</a:t>
            </a:r>
            <a:endParaRPr lang="fr-FR" dirty="0" smtClean="0"/>
          </a:p>
        </p:txBody>
      </p:sp>
      <p:grpSp>
        <p:nvGrpSpPr>
          <p:cNvPr id="2" name="Groupe 37"/>
          <p:cNvGrpSpPr/>
          <p:nvPr/>
        </p:nvGrpSpPr>
        <p:grpSpPr>
          <a:xfrm>
            <a:off x="1572848" y="1203920"/>
            <a:ext cx="6187178" cy="3779401"/>
            <a:chOff x="251520" y="836712"/>
            <a:chExt cx="8892480" cy="5559595"/>
          </a:xfrm>
        </p:grpSpPr>
        <p:sp>
          <p:nvSpPr>
            <p:cNvPr id="149515" name="Text Box 11"/>
            <p:cNvSpPr txBox="1">
              <a:spLocks noChangeArrowheads="1"/>
            </p:cNvSpPr>
            <p:nvPr/>
          </p:nvSpPr>
          <p:spPr bwMode="auto">
            <a:xfrm>
              <a:off x="467543" y="4653136"/>
              <a:ext cx="4896544" cy="111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2209" tIns="31105" rIns="62209" bIns="31105">
              <a:spAutoFit/>
            </a:bodyPr>
            <a:lstStyle/>
            <a:p>
              <a:pPr algn="ctr"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fr-FR" sz="1500" b="1" dirty="0">
                  <a:solidFill>
                    <a:srgbClr val="517D21"/>
                  </a:solidFill>
                  <a:latin typeface="Arial Narrow" pitchFamily="34" charset="0"/>
                </a:rPr>
                <a:t>Mise sur le marché </a:t>
              </a:r>
            </a:p>
            <a:p>
              <a:pPr algn="ctr"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fr-FR" sz="1500" dirty="0">
                  <a:solidFill>
                    <a:srgbClr val="517D21"/>
                  </a:solidFill>
                  <a:latin typeface="Arial Narrow" pitchFamily="34" charset="0"/>
                </a:rPr>
                <a:t>preuve d’efficacité, d’innocuité, constance de production</a:t>
              </a:r>
            </a:p>
          </p:txBody>
        </p:sp>
        <p:sp>
          <p:nvSpPr>
            <p:cNvPr id="99348" name="Text Box 23"/>
            <p:cNvSpPr txBox="1">
              <a:spLocks noChangeArrowheads="1"/>
            </p:cNvSpPr>
            <p:nvPr/>
          </p:nvSpPr>
          <p:spPr bwMode="auto">
            <a:xfrm>
              <a:off x="3491880" y="836712"/>
              <a:ext cx="2088233" cy="499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2209" tIns="31105" rIns="62209" bIns="31105">
              <a:spAutoFit/>
            </a:bodyPr>
            <a:lstStyle/>
            <a:p>
              <a:pPr algn="ctr"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fr-FR" b="1" dirty="0" err="1">
                  <a:latin typeface="Arial Narrow" pitchFamily="34" charset="0"/>
                </a:rPr>
                <a:t>Digestat</a:t>
              </a:r>
              <a:endParaRPr lang="fr-FR" b="1" dirty="0">
                <a:latin typeface="Arial Narrow" pitchFamily="34" charset="0"/>
              </a:endParaRPr>
            </a:p>
          </p:txBody>
        </p:sp>
        <p:grpSp>
          <p:nvGrpSpPr>
            <p:cNvPr id="3" name="Groupe 93"/>
            <p:cNvGrpSpPr/>
            <p:nvPr/>
          </p:nvGrpSpPr>
          <p:grpSpPr>
            <a:xfrm>
              <a:off x="467544" y="5466575"/>
              <a:ext cx="8351737" cy="929732"/>
              <a:chOff x="467544" y="5466575"/>
              <a:chExt cx="8351737" cy="929732"/>
            </a:xfrm>
          </p:grpSpPr>
          <p:sp>
            <p:nvSpPr>
              <p:cNvPr id="149533" name="Text Box 29"/>
              <p:cNvSpPr txBox="1">
                <a:spLocks noChangeArrowheads="1"/>
              </p:cNvSpPr>
              <p:nvPr/>
            </p:nvSpPr>
            <p:spPr bwMode="auto">
              <a:xfrm>
                <a:off x="5769362" y="5466575"/>
                <a:ext cx="3049919" cy="907350"/>
              </a:xfrm>
              <a:prstGeom prst="rect">
                <a:avLst/>
              </a:prstGeom>
              <a:noFill/>
              <a:ln w="254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62209" tIns="31105" rIns="62209" bIns="31105">
                <a:spAutoFit/>
              </a:bodyPr>
              <a:lstStyle/>
              <a:p>
                <a:pPr algn="ctr"/>
                <a:r>
                  <a:rPr lang="fr-FR" sz="1200" i="1" dirty="0">
                    <a:latin typeface="Trebuchet MS" pitchFamily="34" charset="0"/>
                  </a:rPr>
                  <a:t>Producteur responsable du produit et de son incidence sur le milieu</a:t>
                </a:r>
              </a:p>
            </p:txBody>
          </p:sp>
          <p:sp>
            <p:nvSpPr>
              <p:cNvPr id="149534" name="Text Box 30"/>
              <p:cNvSpPr txBox="1">
                <a:spLocks noChangeArrowheads="1"/>
              </p:cNvSpPr>
              <p:nvPr/>
            </p:nvSpPr>
            <p:spPr bwMode="auto">
              <a:xfrm>
                <a:off x="467544" y="5760605"/>
                <a:ext cx="4896544" cy="635702"/>
              </a:xfrm>
              <a:prstGeom prst="rect">
                <a:avLst/>
              </a:prstGeom>
              <a:solidFill>
                <a:schemeClr val="bg1"/>
              </a:solidFill>
              <a:ln w="25400" cmpd="dbl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62209" tIns="31105" rIns="62209" bIns="31105">
                <a:spAutoFit/>
              </a:bodyPr>
              <a:lstStyle/>
              <a:p>
                <a:pPr algn="ctr"/>
                <a:r>
                  <a:rPr lang="fr-FR" sz="1200" i="1" dirty="0">
                    <a:latin typeface="Trebuchet MS" pitchFamily="34" charset="0"/>
                  </a:rPr>
                  <a:t>Producteur responsable jusqu’à la mise sur le marché</a:t>
                </a:r>
              </a:p>
            </p:txBody>
          </p:sp>
        </p:grpSp>
        <p:grpSp>
          <p:nvGrpSpPr>
            <p:cNvPr id="4" name="Groupe 86"/>
            <p:cNvGrpSpPr/>
            <p:nvPr/>
          </p:nvGrpSpPr>
          <p:grpSpPr>
            <a:xfrm>
              <a:off x="586548" y="1984449"/>
              <a:ext cx="1583643" cy="846227"/>
              <a:chOff x="586548" y="1984449"/>
              <a:chExt cx="1583643" cy="846227"/>
            </a:xfrm>
          </p:grpSpPr>
          <p:sp>
            <p:nvSpPr>
              <p:cNvPr id="149508" name="Text Box 4"/>
              <p:cNvSpPr txBox="1">
                <a:spLocks noChangeArrowheads="1"/>
              </p:cNvSpPr>
              <p:nvPr/>
            </p:nvSpPr>
            <p:spPr bwMode="auto">
              <a:xfrm>
                <a:off x="586548" y="2398709"/>
                <a:ext cx="1583643" cy="431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2209" tIns="31105" rIns="62209" bIns="31105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fr-FR" sz="1500" dirty="0">
                    <a:latin typeface="Arial Narrow" pitchFamily="34" charset="0"/>
                  </a:rPr>
                  <a:t>Homologation</a:t>
                </a:r>
              </a:p>
            </p:txBody>
          </p:sp>
          <p:cxnSp>
            <p:nvCxnSpPr>
              <p:cNvPr id="54" name="Connecteur droit avec flèche 53"/>
              <p:cNvCxnSpPr>
                <a:stCxn id="149528" idx="2"/>
                <a:endCxn id="149508" idx="0"/>
              </p:cNvCxnSpPr>
              <p:nvPr/>
            </p:nvCxnSpPr>
            <p:spPr>
              <a:xfrm rot="16200000" flipH="1">
                <a:off x="1164425" y="2187354"/>
                <a:ext cx="414259" cy="84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e 88"/>
            <p:cNvGrpSpPr/>
            <p:nvPr/>
          </p:nvGrpSpPr>
          <p:grpSpPr>
            <a:xfrm>
              <a:off x="2165008" y="2204864"/>
              <a:ext cx="1155808" cy="810000"/>
              <a:chOff x="2165008" y="2204864"/>
              <a:chExt cx="1155808" cy="810000"/>
            </a:xfrm>
          </p:grpSpPr>
          <p:sp>
            <p:nvSpPr>
              <p:cNvPr id="49" name="Ellipse 48"/>
              <p:cNvSpPr/>
              <p:nvPr/>
            </p:nvSpPr>
            <p:spPr>
              <a:xfrm>
                <a:off x="2510816" y="2204864"/>
                <a:ext cx="810000" cy="81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Non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Connecteur droit avec flèche 57"/>
              <p:cNvCxnSpPr>
                <a:stCxn id="149508" idx="3"/>
                <a:endCxn id="49" idx="2"/>
              </p:cNvCxnSpPr>
              <p:nvPr/>
            </p:nvCxnSpPr>
            <p:spPr>
              <a:xfrm flipV="1">
                <a:off x="2165008" y="2609864"/>
                <a:ext cx="345808" cy="48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 89"/>
            <p:cNvGrpSpPr/>
            <p:nvPr/>
          </p:nvGrpSpPr>
          <p:grpSpPr>
            <a:xfrm>
              <a:off x="2126740" y="3014864"/>
              <a:ext cx="1569820" cy="633852"/>
              <a:chOff x="2126740" y="3014864"/>
              <a:chExt cx="1569820" cy="633852"/>
            </a:xfrm>
          </p:grpSpPr>
          <p:sp>
            <p:nvSpPr>
              <p:cNvPr id="149516" name="Text Box 12"/>
              <p:cNvSpPr txBox="1">
                <a:spLocks noChangeArrowheads="1"/>
              </p:cNvSpPr>
              <p:nvPr/>
            </p:nvSpPr>
            <p:spPr bwMode="auto">
              <a:xfrm>
                <a:off x="2126740" y="3216750"/>
                <a:ext cx="1569820" cy="431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2209" tIns="31105" rIns="62209" bIns="31105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fr-FR" sz="1500" dirty="0">
                    <a:latin typeface="Arial Narrow" pitchFamily="34" charset="0"/>
                  </a:rPr>
                  <a:t>Normalisation</a:t>
                </a:r>
              </a:p>
            </p:txBody>
          </p:sp>
          <p:cxnSp>
            <p:nvCxnSpPr>
              <p:cNvPr id="60" name="Connecteur droit avec flèche 59"/>
              <p:cNvCxnSpPr>
                <a:stCxn id="49" idx="4"/>
                <a:endCxn id="149516" idx="0"/>
              </p:cNvCxnSpPr>
              <p:nvPr/>
            </p:nvCxnSpPr>
            <p:spPr>
              <a:xfrm rot="5400000">
                <a:off x="2811925" y="3112861"/>
                <a:ext cx="201887" cy="58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e 90"/>
            <p:cNvGrpSpPr/>
            <p:nvPr/>
          </p:nvGrpSpPr>
          <p:grpSpPr>
            <a:xfrm>
              <a:off x="2510816" y="3648717"/>
              <a:ext cx="810000" cy="950323"/>
              <a:chOff x="2510816" y="3648717"/>
              <a:chExt cx="810000" cy="950323"/>
            </a:xfrm>
          </p:grpSpPr>
          <p:sp>
            <p:nvSpPr>
              <p:cNvPr id="51" name="Ellipse 50"/>
              <p:cNvSpPr/>
              <p:nvPr/>
            </p:nvSpPr>
            <p:spPr>
              <a:xfrm>
                <a:off x="2510816" y="3789040"/>
                <a:ext cx="810000" cy="810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Oui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Connecteur droit avec flèche 61"/>
              <p:cNvCxnSpPr>
                <a:stCxn id="149516" idx="2"/>
                <a:endCxn id="51" idx="0"/>
              </p:cNvCxnSpPr>
              <p:nvPr/>
            </p:nvCxnSpPr>
            <p:spPr>
              <a:xfrm rot="16200000" flipH="1">
                <a:off x="2842708" y="3715932"/>
                <a:ext cx="140323" cy="58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 91"/>
            <p:cNvGrpSpPr/>
            <p:nvPr/>
          </p:nvGrpSpPr>
          <p:grpSpPr>
            <a:xfrm>
              <a:off x="3693104" y="3022906"/>
              <a:ext cx="1328855" cy="810000"/>
              <a:chOff x="3693104" y="3022906"/>
              <a:chExt cx="1328855" cy="810000"/>
            </a:xfrm>
          </p:grpSpPr>
          <p:sp>
            <p:nvSpPr>
              <p:cNvPr id="52" name="Ellipse 51"/>
              <p:cNvSpPr/>
              <p:nvPr/>
            </p:nvSpPr>
            <p:spPr>
              <a:xfrm>
                <a:off x="4211959" y="3022906"/>
                <a:ext cx="810000" cy="81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Non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4" name="Connecteur droit avec flèche 63"/>
              <p:cNvCxnSpPr>
                <a:stCxn id="149516" idx="3"/>
                <a:endCxn id="52" idx="2"/>
              </p:cNvCxnSpPr>
              <p:nvPr/>
            </p:nvCxnSpPr>
            <p:spPr>
              <a:xfrm flipV="1">
                <a:off x="3693104" y="3427906"/>
                <a:ext cx="518855" cy="4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e 92"/>
            <p:cNvGrpSpPr/>
            <p:nvPr/>
          </p:nvGrpSpPr>
          <p:grpSpPr>
            <a:xfrm>
              <a:off x="5021959" y="1984449"/>
              <a:ext cx="4122041" cy="2175118"/>
              <a:chOff x="5021959" y="1984449"/>
              <a:chExt cx="4122041" cy="2175118"/>
            </a:xfrm>
          </p:grpSpPr>
          <p:sp>
            <p:nvSpPr>
              <p:cNvPr id="149518" name="Text Box 14"/>
              <p:cNvSpPr txBox="1">
                <a:spLocks noChangeArrowheads="1"/>
              </p:cNvSpPr>
              <p:nvPr/>
            </p:nvSpPr>
            <p:spPr bwMode="auto">
              <a:xfrm>
                <a:off x="5444639" y="2708920"/>
                <a:ext cx="3699361" cy="1450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2209" tIns="31105" rIns="62209" bIns="31105">
                <a:spAutoFit/>
              </a:bodyPr>
              <a:lstStyle/>
              <a:p>
                <a:pPr algn="ctr"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fr-FR" sz="1500" dirty="0">
                    <a:solidFill>
                      <a:srgbClr val="FF0000"/>
                    </a:solidFill>
                    <a:latin typeface="Arial Narrow" pitchFamily="34" charset="0"/>
                  </a:rPr>
                  <a:t>Valorisation en </a:t>
                </a:r>
                <a:r>
                  <a:rPr lang="fr-FR" sz="1500" b="1" dirty="0">
                    <a:solidFill>
                      <a:srgbClr val="FF0000"/>
                    </a:solidFill>
                    <a:latin typeface="Arial Narrow" pitchFamily="34" charset="0"/>
                  </a:rPr>
                  <a:t>plan d’épandage</a:t>
                </a:r>
                <a:r>
                  <a:rPr lang="fr-FR" sz="1500" dirty="0">
                    <a:solidFill>
                      <a:srgbClr val="FF0000"/>
                    </a:solidFill>
                    <a:latin typeface="Arial Narrow" pitchFamily="34" charset="0"/>
                  </a:rPr>
                  <a:t> </a:t>
                </a:r>
              </a:p>
              <a:p>
                <a:pPr algn="ctr"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fr-FR" sz="1500" dirty="0">
                    <a:solidFill>
                      <a:srgbClr val="FF0000"/>
                    </a:solidFill>
                    <a:latin typeface="Arial Narrow" pitchFamily="34" charset="0"/>
                  </a:rPr>
                  <a:t>à la condition qu’il ne représente pas de risque et qu’il ait une réelle valeur agronomique</a:t>
                </a:r>
              </a:p>
            </p:txBody>
          </p:sp>
          <p:cxnSp>
            <p:nvCxnSpPr>
              <p:cNvPr id="45" name="Connecteur droit avec flèche 44"/>
              <p:cNvCxnSpPr>
                <a:stCxn id="149529" idx="2"/>
                <a:endCxn id="149518" idx="0"/>
              </p:cNvCxnSpPr>
              <p:nvPr/>
            </p:nvCxnSpPr>
            <p:spPr>
              <a:xfrm rot="16200000" flipH="1">
                <a:off x="6922801" y="2337401"/>
                <a:ext cx="724471" cy="185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avec flèche 65"/>
              <p:cNvCxnSpPr>
                <a:stCxn id="52" idx="6"/>
                <a:endCxn id="149518" idx="1"/>
              </p:cNvCxnSpPr>
              <p:nvPr/>
            </p:nvCxnSpPr>
            <p:spPr>
              <a:xfrm>
                <a:off x="5021959" y="3427906"/>
                <a:ext cx="422681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e 85"/>
            <p:cNvGrpSpPr/>
            <p:nvPr/>
          </p:nvGrpSpPr>
          <p:grpSpPr>
            <a:xfrm>
              <a:off x="251520" y="1351354"/>
              <a:ext cx="8360354" cy="633096"/>
              <a:chOff x="251520" y="1351354"/>
              <a:chExt cx="8360354" cy="633096"/>
            </a:xfrm>
          </p:grpSpPr>
          <p:cxnSp>
            <p:nvCxnSpPr>
              <p:cNvPr id="39" name="Connecteur droit avec flèche 38"/>
              <p:cNvCxnSpPr>
                <a:stCxn id="99348" idx="2"/>
                <a:endCxn id="149528" idx="3"/>
              </p:cNvCxnSpPr>
              <p:nvPr/>
            </p:nvCxnSpPr>
            <p:spPr>
              <a:xfrm rot="5400000">
                <a:off x="3301012" y="533480"/>
                <a:ext cx="417111" cy="20528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>
                <a:stCxn id="99348" idx="2"/>
                <a:endCxn id="149529" idx="1"/>
              </p:cNvCxnSpPr>
              <p:nvPr/>
            </p:nvCxnSpPr>
            <p:spPr>
              <a:xfrm rot="16200000" flipH="1">
                <a:off x="5027532" y="859819"/>
                <a:ext cx="417112" cy="14001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9528" name="Rectangle 24"/>
              <p:cNvSpPr>
                <a:spLocks noChangeArrowheads="1"/>
              </p:cNvSpPr>
              <p:nvPr/>
            </p:nvSpPr>
            <p:spPr bwMode="auto">
              <a:xfrm>
                <a:off x="251520" y="1552483"/>
                <a:ext cx="2231041" cy="431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2209" tIns="31105" rIns="62209" bIns="31105">
                <a:spAutoFit/>
              </a:bodyPr>
              <a:lstStyle/>
              <a:p>
                <a:r>
                  <a:rPr lang="fr-FR" sz="1500" b="1" dirty="0">
                    <a:solidFill>
                      <a:schemeClr val="accent1"/>
                    </a:solidFill>
                    <a:latin typeface="Trebuchet MS" pitchFamily="34" charset="0"/>
                  </a:rPr>
                  <a:t>Logique Produit</a:t>
                </a:r>
              </a:p>
            </p:txBody>
          </p:sp>
          <p:sp>
            <p:nvSpPr>
              <p:cNvPr id="149529" name="Rectangle 25"/>
              <p:cNvSpPr>
                <a:spLocks noChangeArrowheads="1"/>
              </p:cNvSpPr>
              <p:nvPr/>
            </p:nvSpPr>
            <p:spPr bwMode="auto">
              <a:xfrm>
                <a:off x="5936178" y="1552483"/>
                <a:ext cx="2675696" cy="431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2209" tIns="31105" rIns="62209" bIns="31105">
                <a:spAutoFit/>
              </a:bodyPr>
              <a:lstStyle/>
              <a:p>
                <a:r>
                  <a:rPr lang="fr-FR" sz="1500" b="1" dirty="0">
                    <a:solidFill>
                      <a:srgbClr val="FF0000"/>
                    </a:solidFill>
                    <a:latin typeface="Trebuchet MS" pitchFamily="34" charset="0"/>
                  </a:rPr>
                  <a:t>Logique « Déchet »</a:t>
                </a:r>
              </a:p>
            </p:txBody>
          </p:sp>
        </p:grpSp>
        <p:grpSp>
          <p:nvGrpSpPr>
            <p:cNvPr id="11" name="Groupe 87"/>
            <p:cNvGrpSpPr/>
            <p:nvPr/>
          </p:nvGrpSpPr>
          <p:grpSpPr>
            <a:xfrm>
              <a:off x="977036" y="2830674"/>
              <a:ext cx="810000" cy="1272986"/>
              <a:chOff x="977036" y="2830674"/>
              <a:chExt cx="810000" cy="1272986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977036" y="3293660"/>
                <a:ext cx="810000" cy="810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Oui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" name="Connecteur droit avec flèche 55"/>
              <p:cNvCxnSpPr>
                <a:stCxn id="149508" idx="2"/>
                <a:endCxn id="50" idx="0"/>
              </p:cNvCxnSpPr>
              <p:nvPr/>
            </p:nvCxnSpPr>
            <p:spPr>
              <a:xfrm rot="16200000" flipH="1">
                <a:off x="1147414" y="3059038"/>
                <a:ext cx="462985" cy="62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524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montage d’un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0793" y="1252791"/>
            <a:ext cx="8097372" cy="3394472"/>
          </a:xfrm>
        </p:spPr>
        <p:txBody>
          <a:bodyPr/>
          <a:lstStyle/>
          <a:p>
            <a:r>
              <a:rPr lang="fr-FR" sz="2000" dirty="0" smtClean="0"/>
              <a:t>L’organisation </a:t>
            </a:r>
            <a:r>
              <a:rPr lang="fr-FR" sz="2000" dirty="0" smtClean="0"/>
              <a:t>:</a:t>
            </a:r>
          </a:p>
          <a:p>
            <a:endParaRPr lang="fr-FR" sz="2000" dirty="0" smtClean="0"/>
          </a:p>
          <a:p>
            <a:pPr lvl="1"/>
            <a:r>
              <a:rPr lang="fr-FR" sz="2000" dirty="0" smtClean="0"/>
              <a:t>Logistique,…</a:t>
            </a:r>
            <a:endParaRPr lang="fr-FR" sz="2000" dirty="0"/>
          </a:p>
          <a:p>
            <a:pPr marL="342900" lvl="1" indent="0">
              <a:buNone/>
            </a:pPr>
            <a:r>
              <a:rPr lang="fr-FR" sz="2000" dirty="0" smtClean="0"/>
              <a:t>Etablir une base de retour </a:t>
            </a:r>
            <a:r>
              <a:rPr lang="fr-FR" sz="2000" dirty="0" err="1" smtClean="0"/>
              <a:t>digestat</a:t>
            </a:r>
            <a:r>
              <a:rPr lang="fr-FR" sz="2000" dirty="0" smtClean="0"/>
              <a:t>,</a:t>
            </a:r>
          </a:p>
          <a:p>
            <a:pPr marL="342900" lvl="1" indent="0">
              <a:buNone/>
            </a:pPr>
            <a:r>
              <a:rPr lang="fr-FR" sz="2000" dirty="0" smtClean="0"/>
              <a:t>Prévoir des stockages adaptés pour optimiser les AR à plein,</a:t>
            </a:r>
          </a:p>
          <a:p>
            <a:pPr marL="342900" lvl="1" indent="0">
              <a:buNone/>
            </a:pPr>
            <a:r>
              <a:rPr lang="fr-FR" sz="2000" dirty="0" smtClean="0"/>
              <a:t>Voir si la règlementation départementale permet un stockage de </a:t>
            </a:r>
            <a:r>
              <a:rPr lang="fr-FR" sz="2000" dirty="0" err="1" smtClean="0"/>
              <a:t>digestat</a:t>
            </a:r>
            <a:r>
              <a:rPr lang="fr-FR" sz="2000" dirty="0" smtClean="0"/>
              <a:t> solide en bouts de champs,</a:t>
            </a:r>
          </a:p>
          <a:p>
            <a:pPr marL="342900" lvl="1" indent="0">
              <a:buNone/>
            </a:pPr>
            <a:r>
              <a:rPr lang="fr-FR" sz="2000" dirty="0" smtClean="0"/>
              <a:t>Stockage liquide décentralisés si besoin</a:t>
            </a:r>
          </a:p>
          <a:p>
            <a:pPr marL="342900" lvl="1" indent="0">
              <a:buNone/>
            </a:pPr>
            <a:endParaRPr lang="fr-FR" sz="2000" dirty="0" smtClean="0"/>
          </a:p>
          <a:p>
            <a:pPr marL="342900" lvl="1" indent="0">
              <a:buNone/>
            </a:pPr>
            <a:r>
              <a:rPr lang="fr-FR" sz="2000" dirty="0" smtClean="0"/>
              <a:t>- Structuration juridique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2005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0605" y="196460"/>
            <a:ext cx="5732859" cy="857250"/>
          </a:xfrm>
        </p:spPr>
        <p:txBody>
          <a:bodyPr/>
          <a:lstStyle/>
          <a:p>
            <a:r>
              <a:rPr lang="fr-FR" sz="1800" dirty="0"/>
              <a:t>Les modèles de méthanisation </a:t>
            </a:r>
            <a:br>
              <a:rPr lang="fr-FR" sz="1800" dirty="0"/>
            </a:br>
            <a:r>
              <a:rPr lang="fr-FR" sz="1800" dirty="0"/>
              <a:t>( Source : SOLAGRO)</a:t>
            </a:r>
            <a:endParaRPr lang="fr-FR" sz="1800" dirty="0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00" y="1053709"/>
            <a:ext cx="6869106" cy="4491153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876" y="462506"/>
            <a:ext cx="1083860" cy="3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montage d’un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5899" y="1754815"/>
            <a:ext cx="7066429" cy="3394472"/>
          </a:xfrm>
        </p:spPr>
        <p:txBody>
          <a:bodyPr/>
          <a:lstStyle/>
          <a:p>
            <a:pPr marL="342900" lvl="1" indent="0">
              <a:buNone/>
            </a:pPr>
            <a:r>
              <a:rPr lang="fr-FR" dirty="0" smtClean="0"/>
              <a:t>OBJECTIF : Bilan économique consolidé</a:t>
            </a:r>
          </a:p>
          <a:p>
            <a:pPr marL="342900" lvl="1" indent="0">
              <a:buNone/>
            </a:pPr>
            <a:endParaRPr lang="fr-FR" dirty="0" smtClean="0"/>
          </a:p>
          <a:p>
            <a:pPr lvl="2"/>
            <a:r>
              <a:rPr lang="fr-FR" dirty="0" smtClean="0"/>
              <a:t>Taux de Rentabilité Interne </a:t>
            </a:r>
            <a:r>
              <a:rPr lang="fr-FR" dirty="0"/>
              <a:t>de 8 à 10 % avant </a:t>
            </a:r>
            <a:r>
              <a:rPr lang="fr-FR" dirty="0" smtClean="0"/>
              <a:t>impôt</a:t>
            </a:r>
            <a:endParaRPr lang="fr-FR" dirty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Recouvrement de la dette : </a:t>
            </a:r>
            <a:r>
              <a:rPr lang="fr-FR" dirty="0" smtClean="0"/>
              <a:t>DSCR </a:t>
            </a:r>
            <a:r>
              <a:rPr lang="fr-FR" dirty="0" smtClean="0"/>
              <a:t>de 130 à 150 %</a:t>
            </a:r>
            <a:endParaRPr lang="fr-FR" dirty="0"/>
          </a:p>
          <a:p>
            <a:pPr marL="3429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055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7724" y="-45668"/>
            <a:ext cx="7643621" cy="1143258"/>
          </a:xfrm>
        </p:spPr>
        <p:txBody>
          <a:bodyPr/>
          <a:lstStyle/>
          <a:p>
            <a:r>
              <a:rPr lang="fr-FR" dirty="0" smtClean="0"/>
              <a:t>Le montage d’un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19076" y="1097590"/>
            <a:ext cx="9363076" cy="3394472"/>
          </a:xfrm>
        </p:spPr>
        <p:txBody>
          <a:bodyPr/>
          <a:lstStyle/>
          <a:p>
            <a:pPr marL="342900" lvl="1" indent="0">
              <a:buNone/>
            </a:pPr>
            <a:r>
              <a:rPr lang="fr-FR" dirty="0" smtClean="0"/>
              <a:t>OBJECTIF : </a:t>
            </a:r>
            <a:r>
              <a:rPr lang="fr-FR" dirty="0" smtClean="0"/>
              <a:t>Environnemental</a:t>
            </a:r>
            <a:endParaRPr lang="fr-FR" dirty="0" smtClean="0"/>
          </a:p>
          <a:p>
            <a:pPr marL="342900" lvl="1" indent="0">
              <a:buNone/>
            </a:pPr>
            <a:endParaRPr lang="fr-FR" dirty="0" smtClean="0"/>
          </a:p>
          <a:p>
            <a:pPr lvl="2"/>
            <a:r>
              <a:rPr lang="fr-FR" dirty="0" smtClean="0"/>
              <a:t>Economie de GES importantes,</a:t>
            </a:r>
          </a:p>
          <a:p>
            <a:pPr lvl="2"/>
            <a:r>
              <a:rPr lang="fr-FR" dirty="0" smtClean="0"/>
              <a:t>Production d’une ENR non intermittente,</a:t>
            </a:r>
          </a:p>
          <a:p>
            <a:pPr lvl="2"/>
            <a:r>
              <a:rPr lang="fr-FR" dirty="0" smtClean="0"/>
              <a:t>Permet de valoriser localement des déchets organiques avec une double valorisation matière/énergie,</a:t>
            </a:r>
          </a:p>
          <a:p>
            <a:pPr lvl="2"/>
            <a:r>
              <a:rPr lang="fr-FR" dirty="0" smtClean="0"/>
              <a:t>Vecteur CH4 émetteur de CO2 -&gt; Possibilité de stockage d’ENR intermittentes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-385" t="22544" r="385" b="-1157"/>
          <a:stretch/>
        </p:blipFill>
        <p:spPr>
          <a:xfrm>
            <a:off x="1930400" y="4178300"/>
            <a:ext cx="65913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2151079" y="161735"/>
            <a:ext cx="5732859" cy="857250"/>
          </a:xfrm>
        </p:spPr>
        <p:txBody>
          <a:bodyPr/>
          <a:lstStyle/>
          <a:p>
            <a:r>
              <a:rPr lang="fr-FR" sz="2100" dirty="0"/>
              <a:t>Une expertise reconnue au niveau national</a:t>
            </a:r>
          </a:p>
        </p:txBody>
      </p:sp>
      <p:sp>
        <p:nvSpPr>
          <p:cNvPr id="5" name="Espace réservé du contenu 4"/>
          <p:cNvSpPr txBox="1">
            <a:spLocks noGrp="1" noChangeArrowheads="1"/>
          </p:cNvSpPr>
          <p:nvPr>
            <p:ph idx="1"/>
          </p:nvPr>
        </p:nvSpPr>
        <p:spPr>
          <a:xfrm>
            <a:off x="1139616" y="918401"/>
            <a:ext cx="7153992" cy="6024732"/>
          </a:xfr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fr-FR" sz="1600" b="1" dirty="0">
                <a:solidFill>
                  <a:schemeClr val="tx1"/>
                </a:solidFill>
                <a:latin typeface="+mj-lt"/>
              </a:rPr>
              <a:t>Plusieurs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missions au niveau national depuis 2007 :</a:t>
            </a:r>
          </a:p>
          <a:p>
            <a:pPr marL="607219" indent="-335756">
              <a:buFont typeface="Wingdings" pitchFamily="2" charset="2"/>
              <a:buChar char="ü"/>
              <a:defRPr/>
            </a:pPr>
            <a:r>
              <a:rPr lang="fr-FR" sz="1200" dirty="0">
                <a:latin typeface="+mj-lt"/>
              </a:rPr>
              <a:t>Guide réglementaire et juridique, 2007. </a:t>
            </a:r>
            <a:endParaRPr lang="fr-FR" sz="1200" dirty="0">
              <a:latin typeface="+mj-lt"/>
            </a:endParaRPr>
          </a:p>
          <a:p>
            <a:pPr marL="607219" indent="-335756">
              <a:buFont typeface="Wingdings" pitchFamily="2" charset="2"/>
              <a:buChar char="ü"/>
              <a:defRPr/>
            </a:pPr>
            <a:r>
              <a:rPr lang="fr-FR" sz="1200" dirty="0">
                <a:latin typeface="+mj-lt"/>
              </a:rPr>
              <a:t>Guide </a:t>
            </a:r>
            <a:r>
              <a:rPr lang="fr-FR" sz="1200" dirty="0">
                <a:latin typeface="+mj-lt"/>
              </a:rPr>
              <a:t>méthodologique pour le suivi des installations agricole, </a:t>
            </a:r>
            <a:r>
              <a:rPr lang="fr-FR" sz="1200" dirty="0">
                <a:latin typeface="+mj-lt"/>
              </a:rPr>
              <a:t>2009</a:t>
            </a:r>
          </a:p>
          <a:p>
            <a:pPr marL="607219" indent="-335756">
              <a:buFont typeface="Wingdings" pitchFamily="2" charset="2"/>
              <a:buChar char="ü"/>
              <a:defRPr/>
            </a:pPr>
            <a:r>
              <a:rPr lang="fr-FR" sz="1200" dirty="0">
                <a:latin typeface="+mj-lt"/>
              </a:rPr>
              <a:t>Suivi </a:t>
            </a:r>
            <a:r>
              <a:rPr lang="fr-FR" sz="1200" dirty="0">
                <a:latin typeface="+mj-lt"/>
              </a:rPr>
              <a:t>de l’unité de méthanisation agricole du GAEC du Bois Joly, 2008-2010. </a:t>
            </a:r>
          </a:p>
          <a:p>
            <a:pPr marL="607219" indent="-335756">
              <a:buFont typeface="Wingdings" pitchFamily="2" charset="2"/>
              <a:buChar char="ü"/>
              <a:defRPr/>
            </a:pPr>
            <a:r>
              <a:rPr lang="fr-FR" sz="1200" dirty="0">
                <a:latin typeface="+mj-lt"/>
              </a:rPr>
              <a:t>Coordination </a:t>
            </a:r>
            <a:r>
              <a:rPr lang="fr-FR" sz="1200" dirty="0">
                <a:latin typeface="+mj-lt"/>
              </a:rPr>
              <a:t>du suivi de 11 installations de méthanisation, </a:t>
            </a:r>
            <a:r>
              <a:rPr lang="fr-FR" sz="1200" dirty="0">
                <a:latin typeface="+mj-lt"/>
              </a:rPr>
              <a:t>2011-2013,</a:t>
            </a:r>
          </a:p>
          <a:p>
            <a:pPr marL="607219" indent="-335756">
              <a:buFont typeface="Wingdings" pitchFamily="2" charset="2"/>
              <a:buChar char="ü"/>
              <a:defRPr/>
            </a:pPr>
            <a:r>
              <a:rPr lang="fr-FR" sz="1200" dirty="0">
                <a:latin typeface="+mj-lt"/>
              </a:rPr>
              <a:t>Réalisation </a:t>
            </a:r>
            <a:r>
              <a:rPr lang="fr-FR" sz="1200" dirty="0">
                <a:latin typeface="+mj-lt"/>
              </a:rPr>
              <a:t>d’un bilan économique de 50 installations de méthanisation, 2013.</a:t>
            </a:r>
            <a:r>
              <a:rPr lang="fr-FR" sz="1200" cap="small" dirty="0">
                <a:latin typeface="+mj-lt"/>
              </a:rPr>
              <a:t> </a:t>
            </a:r>
            <a:endParaRPr lang="fr-FR" sz="1200" dirty="0">
              <a:latin typeface="+mj-lt"/>
            </a:endParaRPr>
          </a:p>
          <a:p>
            <a:pPr marL="607219" indent="-335756">
              <a:buFont typeface="Wingdings" pitchFamily="2" charset="2"/>
              <a:buChar char="ü"/>
              <a:defRPr/>
            </a:pPr>
            <a:r>
              <a:rPr lang="fr-FR" sz="1200" dirty="0">
                <a:latin typeface="+mj-lt"/>
              </a:rPr>
              <a:t>Guide </a:t>
            </a:r>
            <a:r>
              <a:rPr lang="fr-FR" sz="1200" dirty="0">
                <a:latin typeface="+mj-lt"/>
              </a:rPr>
              <a:t>méthodologique d’évaluation des performances des technologies (ETV) pour le domaine « méthanisation », </a:t>
            </a:r>
            <a:r>
              <a:rPr lang="fr-FR" sz="1200" dirty="0">
                <a:latin typeface="+mj-lt"/>
              </a:rPr>
              <a:t>2013</a:t>
            </a:r>
          </a:p>
          <a:p>
            <a:pPr marL="607219" indent="-335756">
              <a:buFont typeface="Wingdings" pitchFamily="2" charset="2"/>
              <a:buChar char="ü"/>
              <a:defRPr/>
            </a:pPr>
            <a:r>
              <a:rPr lang="fr-FR" sz="1200" dirty="0">
                <a:latin typeface="+mj-lt"/>
              </a:rPr>
              <a:t>Mission </a:t>
            </a:r>
            <a:r>
              <a:rPr lang="fr-FR" sz="1200" dirty="0">
                <a:latin typeface="+mj-lt"/>
              </a:rPr>
              <a:t>de suivi d’installations de petite méthanisation, </a:t>
            </a:r>
            <a:r>
              <a:rPr lang="fr-FR" sz="1200" dirty="0" smtClean="0">
                <a:latin typeface="+mj-lt"/>
              </a:rPr>
              <a:t>2014-2016.</a:t>
            </a:r>
            <a:endParaRPr lang="fr-FR" sz="1200" dirty="0">
              <a:latin typeface="+mj-lt"/>
            </a:endParaRPr>
          </a:p>
          <a:p>
            <a:pPr marL="607219" indent="-335756">
              <a:buFont typeface="Wingdings" pitchFamily="2" charset="2"/>
              <a:buChar char="ü"/>
              <a:defRPr/>
            </a:pPr>
            <a:r>
              <a:rPr lang="fr-FR" sz="1200" dirty="0">
                <a:latin typeface="+mj-lt"/>
              </a:rPr>
              <a:t>Mission </a:t>
            </a:r>
            <a:r>
              <a:rPr lang="fr-FR" sz="1200" dirty="0">
                <a:latin typeface="+mj-lt"/>
              </a:rPr>
              <a:t>de suivi d’installations d’injection de </a:t>
            </a:r>
            <a:r>
              <a:rPr lang="fr-FR" sz="1200" dirty="0" err="1">
                <a:latin typeface="+mj-lt"/>
              </a:rPr>
              <a:t>biométhane</a:t>
            </a:r>
            <a:r>
              <a:rPr lang="fr-FR" sz="1200" dirty="0">
                <a:latin typeface="+mj-lt"/>
              </a:rPr>
              <a:t>, </a:t>
            </a:r>
            <a:r>
              <a:rPr lang="fr-FR" sz="1200" dirty="0" smtClean="0">
                <a:latin typeface="+mj-lt"/>
              </a:rPr>
              <a:t>2015-2017.</a:t>
            </a:r>
            <a:r>
              <a:rPr lang="fr-FR" sz="1200" dirty="0">
                <a:latin typeface="+mj-lt"/>
              </a:rPr>
              <a:t> </a:t>
            </a:r>
            <a:endParaRPr lang="fr-FR" sz="1200" dirty="0" smtClean="0">
              <a:latin typeface="+mj-lt"/>
            </a:endParaRPr>
          </a:p>
          <a:p>
            <a:pPr marL="607219" indent="-335756">
              <a:buFont typeface="Wingdings" pitchFamily="2" charset="2"/>
              <a:buChar char="ü"/>
              <a:defRPr/>
            </a:pPr>
            <a:r>
              <a:rPr lang="fr-FR" sz="1200" dirty="0" smtClean="0">
                <a:latin typeface="+mj-lt"/>
              </a:rPr>
              <a:t>DOSTE Stockage Avant Méthanisation de la biomasse, 2015-2017.</a:t>
            </a:r>
          </a:p>
          <a:p>
            <a:pPr marL="607219" indent="-335756">
              <a:buFont typeface="Wingdings" pitchFamily="2" charset="2"/>
              <a:buChar char="ü"/>
              <a:defRPr/>
            </a:pPr>
            <a:r>
              <a:rPr lang="fr-FR" sz="1200" dirty="0"/>
              <a:t>Mission de suivi d’installations innovantes, 2017-2019.</a:t>
            </a:r>
          </a:p>
          <a:p>
            <a:pPr>
              <a:buFont typeface="Arial" pitchFamily="34" charset="0"/>
              <a:buNone/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+mj-lt"/>
              </a:rPr>
              <a:t>Une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quinzaine de projets réalisés sur nos installations pilotes :</a:t>
            </a:r>
          </a:p>
          <a:p>
            <a:pPr marL="630238" indent="-365125">
              <a:buFont typeface="Wingdings" pitchFamily="2" charset="2"/>
              <a:buChar char="ü"/>
              <a:defRPr/>
            </a:pPr>
            <a:r>
              <a:rPr lang="fr-FR" sz="1200" dirty="0">
                <a:latin typeface="+mj-lt"/>
              </a:rPr>
              <a:t>Expérimentation </a:t>
            </a:r>
            <a:r>
              <a:rPr lang="fr-FR" sz="1200" dirty="0">
                <a:latin typeface="+mj-lt"/>
              </a:rPr>
              <a:t>: METHAVALORG, DOVAREC, VALUE, </a:t>
            </a:r>
            <a:r>
              <a:rPr lang="fr-FR" sz="1200" dirty="0" err="1">
                <a:latin typeface="+mj-lt"/>
              </a:rPr>
              <a:t>Energreen</a:t>
            </a:r>
            <a:r>
              <a:rPr lang="fr-FR" sz="1200" dirty="0">
                <a:latin typeface="+mj-lt"/>
              </a:rPr>
              <a:t>, </a:t>
            </a:r>
            <a:r>
              <a:rPr lang="fr-FR" sz="1200" dirty="0" err="1">
                <a:latin typeface="+mj-lt"/>
              </a:rPr>
              <a:t>TestBMP</a:t>
            </a:r>
            <a:endParaRPr lang="fr-FR" sz="1200" dirty="0">
              <a:latin typeface="+mj-lt"/>
            </a:endParaRPr>
          </a:p>
          <a:p>
            <a:pPr marL="630238" indent="-365125">
              <a:buFont typeface="Wingdings" pitchFamily="2" charset="2"/>
              <a:buChar char="ü"/>
              <a:defRPr/>
            </a:pPr>
            <a:r>
              <a:rPr lang="fr-FR" sz="1200" dirty="0">
                <a:latin typeface="+mj-lt"/>
              </a:rPr>
              <a:t>Accompagnement </a:t>
            </a:r>
            <a:r>
              <a:rPr lang="fr-FR" sz="1200" dirty="0">
                <a:latin typeface="+mj-lt"/>
              </a:rPr>
              <a:t>de projets : SAUR, FFE, BONDUELLE, COFELY, ENERIA</a:t>
            </a:r>
            <a:r>
              <a:rPr lang="fr-FR" sz="1200" dirty="0">
                <a:latin typeface="+mj-lt"/>
              </a:rPr>
              <a:t>, FONROCHE, LABAT ASSAINISSEMENT</a:t>
            </a:r>
          </a:p>
          <a:p>
            <a:pPr marL="630238" indent="-365125">
              <a:buFont typeface="Wingdings" pitchFamily="2" charset="2"/>
              <a:buChar char="ü"/>
              <a:defRPr/>
            </a:pPr>
            <a:r>
              <a:rPr lang="fr-FR" sz="1200" dirty="0">
                <a:latin typeface="+mj-lt"/>
              </a:rPr>
              <a:t>Essais </a:t>
            </a:r>
            <a:r>
              <a:rPr lang="fr-FR" sz="1200" dirty="0">
                <a:latin typeface="+mj-lt"/>
              </a:rPr>
              <a:t>spécifiques : SUEZ, VINCI environnement, </a:t>
            </a:r>
          </a:p>
          <a:p>
            <a:pPr>
              <a:buFont typeface="Arial" pitchFamily="34" charset="0"/>
              <a:buNone/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Des formations adaptées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607219" indent="-335756">
              <a:buFont typeface="Wingdings" pitchFamily="2" charset="2"/>
              <a:buChar char="ü"/>
              <a:defRPr/>
            </a:pPr>
            <a:r>
              <a:rPr lang="fr-FR" sz="1200" dirty="0">
                <a:latin typeface="+mj-lt"/>
              </a:rPr>
              <a:t>Caisse des Dépôts, Groupe Fonroche, Fédération du Bâtiment, </a:t>
            </a:r>
            <a:r>
              <a:rPr lang="fr-FR" sz="1200" dirty="0" err="1">
                <a:latin typeface="+mj-lt"/>
              </a:rPr>
              <a:t>Bil</a:t>
            </a:r>
            <a:r>
              <a:rPr lang="fr-FR" sz="1200" dirty="0">
                <a:latin typeface="+mj-lt"/>
              </a:rPr>
              <a:t> Ta </a:t>
            </a:r>
            <a:r>
              <a:rPr lang="fr-FR" sz="1200" dirty="0" err="1">
                <a:latin typeface="+mj-lt"/>
              </a:rPr>
              <a:t>Garbi</a:t>
            </a:r>
            <a:endParaRPr lang="fr-FR" sz="1200" dirty="0">
              <a:latin typeface="+mj-lt"/>
            </a:endParaRPr>
          </a:p>
          <a:p>
            <a:pPr>
              <a:buFont typeface="Arial" pitchFamily="34" charset="0"/>
              <a:buNone/>
              <a:defRPr/>
            </a:pPr>
            <a:r>
              <a:rPr lang="fr-FR" sz="1600" b="1" dirty="0">
                <a:solidFill>
                  <a:schemeClr val="tx1"/>
                </a:solidFill>
                <a:latin typeface="+mj-lt"/>
              </a:rPr>
              <a:t>Une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base de données unique de potentiels </a:t>
            </a:r>
            <a:r>
              <a:rPr lang="fr-FR" sz="1600" b="1" dirty="0">
                <a:solidFill>
                  <a:schemeClr val="tx1"/>
                </a:solidFill>
                <a:latin typeface="+mj-lt"/>
              </a:rPr>
              <a:t>méthanogènes</a:t>
            </a:r>
          </a:p>
          <a:p>
            <a:pPr marL="607219" indent="-335756">
              <a:buFont typeface="Wingdings" pitchFamily="2" charset="2"/>
              <a:buChar char="ü"/>
              <a:defRPr/>
            </a:pPr>
            <a:r>
              <a:rPr lang="fr-FR" sz="1200" dirty="0">
                <a:latin typeface="+mj-lt"/>
              </a:rPr>
              <a:t>50 clients, 400 échantillons/an, </a:t>
            </a:r>
            <a:r>
              <a:rPr lang="fr-FR" sz="1200" dirty="0">
                <a:latin typeface="+mj-lt"/>
              </a:rPr>
              <a:t>&gt;1500 </a:t>
            </a:r>
            <a:r>
              <a:rPr lang="fr-FR" sz="1200" dirty="0">
                <a:latin typeface="+mj-lt"/>
              </a:rPr>
              <a:t>références à ce jour.</a:t>
            </a:r>
          </a:p>
          <a:p>
            <a:pPr marL="607219" indent="-335756">
              <a:defRPr/>
            </a:pPr>
            <a:endParaRPr lang="fr-FR" sz="1600" dirty="0">
              <a:latin typeface="Arial" charset="0"/>
            </a:endParaRPr>
          </a:p>
          <a:p>
            <a:pPr marL="607219" indent="-335756">
              <a:defRPr/>
            </a:pPr>
            <a:endParaRPr lang="fr-FR" sz="1600" dirty="0"/>
          </a:p>
          <a:p>
            <a:pPr marL="607219" indent="-335756">
              <a:defRPr/>
            </a:pPr>
            <a:endParaRPr lang="fr-FR" sz="1600" dirty="0">
              <a:latin typeface="Arial" charset="0"/>
            </a:endParaRPr>
          </a:p>
          <a:p>
            <a:pPr algn="just">
              <a:defRPr/>
            </a:pPr>
            <a:endParaRPr 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Présentation de l’APESA et du Plateau technique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Grands principes de la méthanisation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Biologiques,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Technologiques,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Énergétiques.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Montage de projet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BEE4-CDB2-4298-9246-C35948A92A1B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920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6" descr="D:\Documents and Settings\pouech\Mes documents\PPH_APESA\APESA_Archives travaux réalisés\1314_METHAQTION2008\131404_Voyage_étude_méthanisation\photos voyage methanisation agricole\S73002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4795" y="2037126"/>
            <a:ext cx="1004165" cy="72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15" descr="D:\Documents and Settings\pouech\Mes documents\PPH_APESA\APESA_Archives travaux réalisés\1314_METHAQTION2008\131404_Voyage_étude_méthanisation\photos voyage methanisation agricole\S73002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51612" y="2897821"/>
            <a:ext cx="1174284" cy="8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8049" y="166119"/>
            <a:ext cx="5732859" cy="857250"/>
          </a:xfrm>
        </p:spPr>
        <p:txBody>
          <a:bodyPr/>
          <a:lstStyle/>
          <a:p>
            <a:pPr indent="-734411" defTabSz="335885"/>
            <a:r>
              <a:rPr lang="fr-FR" sz="1800" dirty="0"/>
              <a:t>Cycle vertueux de la matière organique</a:t>
            </a:r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2788381" y="4467396"/>
            <a:ext cx="1564055" cy="392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8565" tIns="34283" rIns="68565" bIns="34283">
            <a:spAutoFit/>
          </a:bodyPr>
          <a:lstStyle/>
          <a:p>
            <a:pPr algn="ctr" defTabSz="335885"/>
            <a:r>
              <a:rPr kumimoji="1" lang="fr-FR" sz="1050" b="1" dirty="0">
                <a:solidFill>
                  <a:srgbClr val="000000"/>
                </a:solidFill>
              </a:rPr>
              <a:t>Résidus agroalimentaires</a:t>
            </a: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6514795" y="2793211"/>
            <a:ext cx="1094324" cy="4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5" tIns="34283" rIns="68565" bIns="34283">
            <a:spAutoFit/>
          </a:bodyPr>
          <a:lstStyle/>
          <a:p>
            <a:pPr algn="ctr" defTabSz="335885"/>
            <a:r>
              <a:rPr kumimoji="1" lang="fr-FR" sz="900" dirty="0">
                <a:solidFill>
                  <a:srgbClr val="000000"/>
                </a:solidFill>
              </a:rPr>
              <a:t>Électricité, Chaleur, Carburant</a:t>
            </a:r>
            <a:endParaRPr kumimoji="1" lang="fr-FR" sz="900" dirty="0">
              <a:solidFill>
                <a:srgbClr val="000000"/>
              </a:solidFill>
            </a:endParaRPr>
          </a:p>
        </p:txBody>
      </p:sp>
      <p:sp>
        <p:nvSpPr>
          <p:cNvPr id="34826" name="Text Box 3"/>
          <p:cNvSpPr txBox="1">
            <a:spLocks noChangeArrowheads="1"/>
          </p:cNvSpPr>
          <p:nvPr/>
        </p:nvSpPr>
        <p:spPr bwMode="auto">
          <a:xfrm>
            <a:off x="3058410" y="1552391"/>
            <a:ext cx="1026114" cy="392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8565" tIns="34283" rIns="68565" bIns="34283">
            <a:spAutoFit/>
          </a:bodyPr>
          <a:lstStyle/>
          <a:p>
            <a:pPr algn="ctr" defTabSz="335885"/>
            <a:r>
              <a:rPr kumimoji="1" lang="fr-FR" sz="1050" b="1" dirty="0">
                <a:solidFill>
                  <a:srgbClr val="000000"/>
                </a:solidFill>
              </a:rPr>
              <a:t>Effluents agricoles</a:t>
            </a:r>
          </a:p>
        </p:txBody>
      </p:sp>
      <p:pic>
        <p:nvPicPr>
          <p:cNvPr id="34828" name="Picture 12" descr="D:\Documents and Settings\pouech\Mes documents\PPH_APESA\APESA_Archives travaux réalisés\1314_METHAQTION2008\131404_Voyage_étude_méthanisation\photos voyage methanisation agricole\S730023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12416" y="3765318"/>
            <a:ext cx="972108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 descr="D:\Documents and Settings\pouech\Mes documents\PPH_APESA\APESA_Archives travaux réalisés\1314_METHAQTION2008\131404_Voyage_étude_méthanisation\photos voyage methanisation agricole\S730019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12417" y="2037126"/>
            <a:ext cx="987616" cy="74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Text Box 3"/>
          <p:cNvSpPr txBox="1">
            <a:spLocks noChangeArrowheads="1"/>
          </p:cNvSpPr>
          <p:nvPr/>
        </p:nvSpPr>
        <p:spPr bwMode="auto">
          <a:xfrm>
            <a:off x="4683592" y="2631192"/>
            <a:ext cx="1042563" cy="230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5" tIns="34283" rIns="68565" bIns="34283">
            <a:spAutoFit/>
          </a:bodyPr>
          <a:lstStyle/>
          <a:p>
            <a:pPr algn="ctr" defTabSz="335885"/>
            <a:r>
              <a:rPr kumimoji="1" lang="fr-FR" sz="1050" b="1" dirty="0">
                <a:solidFill>
                  <a:srgbClr val="000000"/>
                </a:solidFill>
              </a:rPr>
              <a:t>Méthanisation</a:t>
            </a:r>
            <a:endParaRPr kumimoji="1" lang="fr-FR" sz="1050" b="1" dirty="0">
              <a:solidFill>
                <a:srgbClr val="000000"/>
              </a:solidFill>
            </a:endParaRPr>
          </a:p>
        </p:txBody>
      </p:sp>
      <p:pic>
        <p:nvPicPr>
          <p:cNvPr id="34832" name="Picture 18" descr="Image: /images/PG25_SB24_SEC_Mosegaarden_2006_web.jpg?0.272841971937657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14794" y="3819324"/>
            <a:ext cx="1026114" cy="6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718909" y="2037127"/>
            <a:ext cx="625492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defTabSz="335885"/>
            <a:r>
              <a:rPr kumimoji="1" lang="fr-FR" sz="1050" b="1" dirty="0">
                <a:solidFill>
                  <a:srgbClr val="000000"/>
                </a:solidFill>
              </a:rPr>
              <a:t>Biogaz</a:t>
            </a:r>
            <a:endParaRPr kumimoji="1" lang="fr-FR" sz="1050" b="1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65086" y="4305379"/>
            <a:ext cx="7168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35885"/>
            <a:r>
              <a:rPr kumimoji="1" lang="fr-FR" sz="1050" b="1" dirty="0" err="1">
                <a:solidFill>
                  <a:srgbClr val="000000"/>
                </a:solidFill>
              </a:rPr>
              <a:t>Digestat</a:t>
            </a:r>
            <a:endParaRPr kumimoji="1" lang="fr-FR" sz="1050" b="1" dirty="0">
              <a:solidFill>
                <a:srgbClr val="000000"/>
              </a:solidFill>
            </a:endParaRPr>
          </a:p>
        </p:txBody>
      </p:sp>
      <p:pic>
        <p:nvPicPr>
          <p:cNvPr id="54273" name="Picture 1" descr="C:\Users\POUECH\AppData\Local\Microsoft\Windows\Temporary Internet Files\Content.IE5\ZQU9GCH9\MC900438205[1].wm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330219" y="1335049"/>
            <a:ext cx="559736" cy="560710"/>
          </a:xfrm>
          <a:prstGeom prst="rect">
            <a:avLst/>
          </a:prstGeom>
          <a:noFill/>
        </p:spPr>
      </p:pic>
      <p:cxnSp>
        <p:nvCxnSpPr>
          <p:cNvPr id="26" name="Connecteur droit avec flèche 26"/>
          <p:cNvCxnSpPr>
            <a:cxnSpLocks noChangeShapeType="1"/>
            <a:stCxn id="34829" idx="2"/>
            <a:endCxn id="34828" idx="0"/>
          </p:cNvCxnSpPr>
          <p:nvPr/>
        </p:nvCxnSpPr>
        <p:spPr bwMode="auto">
          <a:xfrm flipH="1">
            <a:off x="3598471" y="2777352"/>
            <a:ext cx="7754" cy="987966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sysDash"/>
            <a:round/>
            <a:headEnd/>
            <a:tailEnd type="triangle" w="med" len="med"/>
          </a:ln>
        </p:spPr>
      </p:cxnSp>
      <p:pic>
        <p:nvPicPr>
          <p:cNvPr id="54277" name="Picture 5" descr="C:\Users\POUECH\AppData\Local\Microsoft\Windows\Temporary Internet Files\Content.IE5\ZQU9GCH9\MP900448409[1]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30218" y="2847217"/>
            <a:ext cx="1108578" cy="734710"/>
          </a:xfrm>
          <a:prstGeom prst="rect">
            <a:avLst/>
          </a:prstGeom>
          <a:noFill/>
        </p:spPr>
      </p:pic>
      <p:cxnSp>
        <p:nvCxnSpPr>
          <p:cNvPr id="35" name="Connecteur droit avec flèche 26"/>
          <p:cNvCxnSpPr>
            <a:cxnSpLocks noChangeShapeType="1"/>
            <a:stCxn id="54273" idx="2"/>
          </p:cNvCxnSpPr>
          <p:nvPr/>
        </p:nvCxnSpPr>
        <p:spPr bwMode="auto">
          <a:xfrm>
            <a:off x="1610086" y="1895759"/>
            <a:ext cx="98174" cy="951458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49" name="Connecteur droit avec flèche 26"/>
          <p:cNvCxnSpPr>
            <a:cxnSpLocks noChangeShapeType="1"/>
            <a:stCxn id="54277" idx="3"/>
            <a:endCxn id="34829" idx="1"/>
          </p:cNvCxnSpPr>
          <p:nvPr/>
        </p:nvCxnSpPr>
        <p:spPr bwMode="auto">
          <a:xfrm flipV="1">
            <a:off x="2438796" y="2407240"/>
            <a:ext cx="673620" cy="807332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52" name="Connecteur droit avec flèche 26"/>
          <p:cNvCxnSpPr>
            <a:cxnSpLocks noChangeShapeType="1"/>
            <a:stCxn id="54277" idx="3"/>
            <a:endCxn id="34828" idx="1"/>
          </p:cNvCxnSpPr>
          <p:nvPr/>
        </p:nvCxnSpPr>
        <p:spPr bwMode="auto">
          <a:xfrm>
            <a:off x="2438796" y="3214572"/>
            <a:ext cx="673620" cy="901786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sysDash"/>
            <a:round/>
            <a:headEnd/>
            <a:tailEnd type="triangle" w="med" len="med"/>
          </a:ln>
        </p:spPr>
      </p:cxnSp>
      <p:cxnSp>
        <p:nvCxnSpPr>
          <p:cNvPr id="56" name="Connecteur droit avec flèche 55"/>
          <p:cNvCxnSpPr>
            <a:stCxn id="34829" idx="3"/>
            <a:endCxn id="34819" idx="1"/>
          </p:cNvCxnSpPr>
          <p:nvPr/>
        </p:nvCxnSpPr>
        <p:spPr>
          <a:xfrm>
            <a:off x="4100032" y="2407239"/>
            <a:ext cx="551580" cy="930348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34828" idx="3"/>
            <a:endCxn id="34819" idx="1"/>
          </p:cNvCxnSpPr>
          <p:nvPr/>
        </p:nvCxnSpPr>
        <p:spPr>
          <a:xfrm flipV="1">
            <a:off x="4084525" y="3337587"/>
            <a:ext cx="567088" cy="77877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34819" idx="3"/>
            <a:endCxn id="34818" idx="1"/>
          </p:cNvCxnSpPr>
          <p:nvPr/>
        </p:nvCxnSpPr>
        <p:spPr>
          <a:xfrm flipV="1">
            <a:off x="5825897" y="2400583"/>
            <a:ext cx="688898" cy="937004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34819" idx="3"/>
            <a:endCxn id="34832" idx="1"/>
          </p:cNvCxnSpPr>
          <p:nvPr/>
        </p:nvCxnSpPr>
        <p:spPr>
          <a:xfrm>
            <a:off x="5825897" y="3337587"/>
            <a:ext cx="688898" cy="826988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en arc 98"/>
          <p:cNvCxnSpPr>
            <a:stCxn id="34818" idx="0"/>
            <a:endCxn id="54277" idx="0"/>
          </p:cNvCxnSpPr>
          <p:nvPr/>
        </p:nvCxnSpPr>
        <p:spPr>
          <a:xfrm rot="16200000" flipH="1" flipV="1">
            <a:off x="4045647" y="-124014"/>
            <a:ext cx="810090" cy="5132370"/>
          </a:xfrm>
          <a:prstGeom prst="curvedConnector3">
            <a:avLst>
              <a:gd name="adj1" fmla="val -114617"/>
            </a:avLst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344340" y="2145138"/>
            <a:ext cx="1103478" cy="230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5" tIns="34283" rIns="68565" bIns="34283">
            <a:spAutoFit/>
          </a:bodyPr>
          <a:lstStyle/>
          <a:p>
            <a:pPr algn="ctr" defTabSz="335885"/>
            <a:r>
              <a:rPr kumimoji="1" lang="fr-FR" sz="1050" b="1" dirty="0">
                <a:solidFill>
                  <a:srgbClr val="000000"/>
                </a:solidFill>
              </a:rPr>
              <a:t>Photosynthèse</a:t>
            </a:r>
            <a:endParaRPr kumimoji="1" lang="fr-FR" sz="1050" b="1" dirty="0">
              <a:solidFill>
                <a:srgbClr val="00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833580" y="1605079"/>
            <a:ext cx="436338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defTabSz="335885"/>
            <a:r>
              <a:rPr kumimoji="1" lang="fr-FR" sz="1050" b="1" dirty="0">
                <a:solidFill>
                  <a:srgbClr val="000000"/>
                </a:solidFill>
              </a:rPr>
              <a:t>CO</a:t>
            </a:r>
            <a:r>
              <a:rPr kumimoji="1" lang="fr-FR" sz="1050" b="1" baseline="-25000" dirty="0">
                <a:solidFill>
                  <a:srgbClr val="000000"/>
                </a:solidFill>
              </a:rPr>
              <a:t>2</a:t>
            </a:r>
            <a:endParaRPr kumimoji="1" lang="fr-FR" sz="1050" b="1" baseline="-250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3082" y="1774013"/>
            <a:ext cx="210623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fr-FR" sz="1200" i="1" dirty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Energie renouvelable</a:t>
            </a:r>
            <a:endParaRPr lang="fr-FR" sz="825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5" name="Connecteur en arc 124"/>
          <p:cNvCxnSpPr>
            <a:stCxn id="34832" idx="2"/>
            <a:endCxn id="54277" idx="2"/>
          </p:cNvCxnSpPr>
          <p:nvPr/>
        </p:nvCxnSpPr>
        <p:spPr>
          <a:xfrm rot="5400000" flipH="1">
            <a:off x="3992230" y="1474204"/>
            <a:ext cx="927899" cy="5143344"/>
          </a:xfrm>
          <a:prstGeom prst="curvedConnector3">
            <a:avLst>
              <a:gd name="adj1" fmla="val -86871"/>
            </a:avLst>
          </a:prstGeom>
          <a:ln w="381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536318" y="3927336"/>
            <a:ext cx="776464" cy="230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8565" tIns="34283" rIns="68565" bIns="34283">
            <a:spAutoFit/>
          </a:bodyPr>
          <a:lstStyle/>
          <a:p>
            <a:pPr algn="ctr" defTabSz="335885"/>
            <a:r>
              <a:rPr kumimoji="1" lang="fr-FR" sz="1050" b="1" dirty="0">
                <a:solidFill>
                  <a:srgbClr val="000000"/>
                </a:solidFill>
              </a:rPr>
              <a:t>Biomasse</a:t>
            </a:r>
            <a:endParaRPr kumimoji="1" lang="fr-FR" sz="1050" b="1" dirty="0">
              <a:solidFill>
                <a:srgbClr val="000000"/>
              </a:solidFill>
            </a:endParaRPr>
          </a:p>
        </p:txBody>
      </p:sp>
      <p:sp>
        <p:nvSpPr>
          <p:cNvPr id="34839" name="Text Box 8"/>
          <p:cNvSpPr txBox="1">
            <a:spLocks noChangeArrowheads="1"/>
          </p:cNvSpPr>
          <p:nvPr/>
        </p:nvSpPr>
        <p:spPr bwMode="auto">
          <a:xfrm>
            <a:off x="1438230" y="5007456"/>
            <a:ext cx="2460240" cy="623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8565" tIns="34283" rIns="68565" bIns="34283">
            <a:spAutoFit/>
          </a:bodyPr>
          <a:lstStyle/>
          <a:p>
            <a:pPr algn="ctr" defTabSz="335885"/>
            <a:r>
              <a:rPr kumimoji="1" lang="fr-FR" i="1" dirty="0"/>
              <a:t>Retour sur les terres agricoles</a:t>
            </a: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6568801" y="4629415"/>
            <a:ext cx="989320" cy="3462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8565" tIns="34283" rIns="68565" bIns="34283">
            <a:spAutoFit/>
          </a:bodyPr>
          <a:lstStyle/>
          <a:p>
            <a:pPr algn="ctr" defTabSz="335885"/>
            <a:r>
              <a:rPr kumimoji="1" lang="fr-FR" sz="900" dirty="0">
                <a:solidFill>
                  <a:srgbClr val="000000"/>
                </a:solidFill>
              </a:rPr>
              <a:t>Engrais Compost</a:t>
            </a:r>
            <a:endParaRPr kumimoji="1" lang="fr-FR" sz="82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0275" y="408271"/>
            <a:ext cx="5842416" cy="490538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sz="2400" dirty="0"/>
              <a:t>La méthanisation, une transformation </a:t>
            </a:r>
            <a:r>
              <a:rPr lang="fr-FR" sz="2400" dirty="0"/>
              <a:t>biologique de </a:t>
            </a:r>
            <a:r>
              <a:rPr lang="fr-FR" sz="2400" dirty="0"/>
              <a:t>la matière organique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741341" y="3065860"/>
            <a:ext cx="1566761" cy="94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3" tIns="34286" rIns="68573" bIns="34286">
            <a:spAutoFit/>
          </a:bodyPr>
          <a:lstStyle/>
          <a:p>
            <a:pPr algn="ctr" defTabSz="336947"/>
            <a:r>
              <a:rPr kumimoji="1" lang="fr-FR" sz="1500" b="1" dirty="0">
                <a:solidFill>
                  <a:srgbClr val="000000"/>
                </a:solidFill>
              </a:rPr>
              <a:t>Matière </a:t>
            </a:r>
          </a:p>
          <a:p>
            <a:pPr algn="ctr" defTabSz="336947"/>
            <a:r>
              <a:rPr kumimoji="1" lang="fr-FR" sz="1500" b="1" dirty="0">
                <a:solidFill>
                  <a:srgbClr val="000000"/>
                </a:solidFill>
              </a:rPr>
              <a:t>Organique</a:t>
            </a:r>
          </a:p>
          <a:p>
            <a:pPr algn="ctr" defTabSz="336947"/>
            <a:r>
              <a:rPr kumimoji="1" lang="fr-FR" sz="1500" b="1" dirty="0">
                <a:solidFill>
                  <a:srgbClr val="000000"/>
                </a:solidFill>
              </a:rPr>
              <a:t>Initiale</a:t>
            </a:r>
          </a:p>
          <a:p>
            <a:pPr algn="ctr" defTabSz="336947"/>
            <a:r>
              <a:rPr kumimoji="1" lang="fr-FR" sz="1200" dirty="0">
                <a:latin typeface="Comic Sans MS" pitchFamily="66" charset="0"/>
              </a:rPr>
              <a:t>Déchets/coproduits</a:t>
            </a:r>
          </a:p>
        </p:txBody>
      </p:sp>
      <p:sp>
        <p:nvSpPr>
          <p:cNvPr id="653316" name="Line 4"/>
          <p:cNvSpPr>
            <a:spLocks noChangeShapeType="1"/>
          </p:cNvSpPr>
          <p:nvPr/>
        </p:nvSpPr>
        <p:spPr bwMode="auto">
          <a:xfrm flipV="1">
            <a:off x="4402933" y="2497931"/>
            <a:ext cx="622697" cy="729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62209" tIns="31105" rIns="62209" bIns="31105" anchor="ctr"/>
          <a:lstStyle/>
          <a:p>
            <a:endParaRPr lang="fr-FR" sz="1200"/>
          </a:p>
        </p:txBody>
      </p:sp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4911483" y="1796654"/>
            <a:ext cx="1093875" cy="53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3" tIns="34286" rIns="68573" bIns="34286">
            <a:spAutoFit/>
          </a:bodyPr>
          <a:lstStyle/>
          <a:p>
            <a:pPr algn="ctr" defTabSz="336947"/>
            <a:r>
              <a:rPr kumimoji="1" lang="fr-FR" sz="1500" b="1">
                <a:solidFill>
                  <a:srgbClr val="000000"/>
                </a:solidFill>
              </a:rPr>
              <a:t>Biogaz</a:t>
            </a:r>
          </a:p>
          <a:p>
            <a:pPr algn="ctr" defTabSz="336947"/>
            <a:r>
              <a:rPr kumimoji="1" lang="fr-FR" sz="1500">
                <a:solidFill>
                  <a:srgbClr val="000000"/>
                </a:solidFill>
              </a:rPr>
              <a:t>CH</a:t>
            </a:r>
            <a:r>
              <a:rPr kumimoji="1" lang="fr-FR" sz="1200">
                <a:solidFill>
                  <a:srgbClr val="000000"/>
                </a:solidFill>
              </a:rPr>
              <a:t>4</a:t>
            </a:r>
            <a:r>
              <a:rPr kumimoji="1" lang="fr-FR" sz="1500">
                <a:solidFill>
                  <a:srgbClr val="000000"/>
                </a:solidFill>
              </a:rPr>
              <a:t> + CO</a:t>
            </a:r>
            <a:r>
              <a:rPr kumimoji="1" lang="fr-FR" sz="1200">
                <a:solidFill>
                  <a:srgbClr val="000000"/>
                </a:solidFill>
              </a:rPr>
              <a:t>2</a:t>
            </a:r>
            <a:endParaRPr kumimoji="1" lang="fr-FR" sz="1500">
              <a:solidFill>
                <a:srgbClr val="000000"/>
              </a:solidFill>
            </a:endParaRPr>
          </a:p>
        </p:txBody>
      </p:sp>
      <p:sp>
        <p:nvSpPr>
          <p:cNvPr id="653318" name="Text Box 6"/>
          <p:cNvSpPr txBox="1">
            <a:spLocks noChangeArrowheads="1"/>
          </p:cNvSpPr>
          <p:nvPr/>
        </p:nvSpPr>
        <p:spPr bwMode="auto">
          <a:xfrm>
            <a:off x="4376824" y="4304110"/>
            <a:ext cx="2626346" cy="53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3" tIns="34286" rIns="68573" bIns="34286">
            <a:spAutoFit/>
          </a:bodyPr>
          <a:lstStyle/>
          <a:p>
            <a:pPr algn="ctr" defTabSz="336947"/>
            <a:r>
              <a:rPr kumimoji="1" lang="fr-FR" sz="1500" b="1">
                <a:solidFill>
                  <a:srgbClr val="000000"/>
                </a:solidFill>
              </a:rPr>
              <a:t>Digestat</a:t>
            </a:r>
          </a:p>
          <a:p>
            <a:pPr algn="ctr" defTabSz="336947"/>
            <a:r>
              <a:rPr kumimoji="1" lang="fr-FR" sz="1500">
                <a:solidFill>
                  <a:srgbClr val="000000"/>
                </a:solidFill>
              </a:rPr>
              <a:t>Fraction organique résiduelle</a:t>
            </a:r>
          </a:p>
        </p:txBody>
      </p:sp>
      <p:sp>
        <p:nvSpPr>
          <p:cNvPr id="653319" name="Line 7"/>
          <p:cNvSpPr>
            <a:spLocks noChangeShapeType="1"/>
          </p:cNvSpPr>
          <p:nvPr/>
        </p:nvSpPr>
        <p:spPr bwMode="auto">
          <a:xfrm>
            <a:off x="4420791" y="3787380"/>
            <a:ext cx="808434" cy="5345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62209" tIns="31105" rIns="62209" bIns="31105" anchor="ctr"/>
          <a:lstStyle/>
          <a:p>
            <a:endParaRPr lang="fr-FR" sz="1200"/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3463882" y="3225405"/>
            <a:ext cx="2172184" cy="50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3" tIns="34286" rIns="68573" bIns="34286">
            <a:spAutoFit/>
          </a:bodyPr>
          <a:lstStyle/>
          <a:p>
            <a:pPr algn="ctr" defTabSz="336947"/>
            <a:r>
              <a:rPr kumimoji="1" lang="fr-FR" sz="1400" i="1" dirty="0">
                <a:solidFill>
                  <a:srgbClr val="666699"/>
                </a:solidFill>
              </a:rPr>
              <a:t>Transformation anaérobie</a:t>
            </a:r>
          </a:p>
          <a:p>
            <a:pPr algn="ctr" defTabSz="336947"/>
            <a:r>
              <a:rPr kumimoji="1" lang="fr-FR" sz="1400" i="1" dirty="0">
                <a:solidFill>
                  <a:srgbClr val="666699"/>
                </a:solidFill>
              </a:rPr>
              <a:t>Ou méthanisation</a:t>
            </a:r>
          </a:p>
        </p:txBody>
      </p:sp>
      <p:cxnSp>
        <p:nvCxnSpPr>
          <p:cNvPr id="38922" name="Connecteur droit avec flèche 11"/>
          <p:cNvCxnSpPr>
            <a:cxnSpLocks noChangeShapeType="1"/>
            <a:endCxn id="38921" idx="1"/>
          </p:cNvCxnSpPr>
          <p:nvPr/>
        </p:nvCxnSpPr>
        <p:spPr bwMode="auto">
          <a:xfrm flipV="1">
            <a:off x="3148012" y="3467774"/>
            <a:ext cx="418190" cy="1718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Rectangle à coins arrondis 15"/>
          <p:cNvSpPr/>
          <p:nvPr/>
        </p:nvSpPr>
        <p:spPr bwMode="auto">
          <a:xfrm>
            <a:off x="5976157" y="3050959"/>
            <a:ext cx="1608827" cy="7186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62209" tIns="31105" rIns="62209" bIns="31105"/>
          <a:lstStyle/>
          <a:p>
            <a:pPr algn="ctr">
              <a:defRPr/>
            </a:pPr>
            <a:r>
              <a:rPr lang="fr-FR" dirty="0"/>
              <a:t>Ecosystème bactérien</a:t>
            </a:r>
          </a:p>
        </p:txBody>
      </p:sp>
    </p:spTree>
    <p:extLst>
      <p:ext uri="{BB962C8B-B14F-4D97-AF65-F5344CB8AC3E}">
        <p14:creationId xmlns:p14="http://schemas.microsoft.com/office/powerpoint/2010/main" val="885922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 animBg="1"/>
      <p:bldP spid="653317" grpId="0"/>
      <p:bldP spid="653318" grpId="0"/>
      <p:bldP spid="653319" grpId="0" animBg="1"/>
      <p:bldP spid="389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9174" y="204973"/>
            <a:ext cx="7643621" cy="1143258"/>
          </a:xfrm>
        </p:spPr>
        <p:txBody>
          <a:bodyPr/>
          <a:lstStyle/>
          <a:p>
            <a:r>
              <a:rPr lang="fr-FR" sz="2100" dirty="0"/>
              <a:t>Préambule</a:t>
            </a:r>
            <a:br>
              <a:rPr lang="fr-FR" sz="2100" dirty="0"/>
            </a:br>
            <a:r>
              <a:rPr lang="fr-FR" sz="2100" dirty="0"/>
              <a:t>MB / MS / MO</a:t>
            </a:r>
            <a:endParaRPr lang="fr-FR" sz="2100" dirty="0"/>
          </a:p>
        </p:txBody>
      </p:sp>
      <p:sp>
        <p:nvSpPr>
          <p:cNvPr id="5" name="Rectangle 4"/>
          <p:cNvSpPr/>
          <p:nvPr/>
        </p:nvSpPr>
        <p:spPr>
          <a:xfrm>
            <a:off x="2087724" y="2132856"/>
            <a:ext cx="756084" cy="2700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dirty="0"/>
              <a:t>Matière brute</a:t>
            </a:r>
            <a:endParaRPr lang="fr-FR" sz="1300" dirty="0"/>
          </a:p>
        </p:txBody>
      </p:sp>
      <p:sp>
        <p:nvSpPr>
          <p:cNvPr id="6" name="Rectangle 5"/>
          <p:cNvSpPr/>
          <p:nvPr/>
        </p:nvSpPr>
        <p:spPr>
          <a:xfrm>
            <a:off x="3761910" y="1937633"/>
            <a:ext cx="756084" cy="189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70 % 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Eau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5220072" y="4401090"/>
            <a:ext cx="756084" cy="64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24 % </a:t>
            </a:r>
          </a:p>
          <a:p>
            <a:pPr algn="ctr"/>
            <a:r>
              <a:rPr lang="fr-FR" sz="1050" dirty="0"/>
              <a:t>Matière organique</a:t>
            </a:r>
            <a:endParaRPr lang="fr-FR" sz="1050" dirty="0"/>
          </a:p>
        </p:txBody>
      </p:sp>
      <p:sp>
        <p:nvSpPr>
          <p:cNvPr id="8" name="Rectangle 7"/>
          <p:cNvSpPr/>
          <p:nvPr/>
        </p:nvSpPr>
        <p:spPr>
          <a:xfrm>
            <a:off x="3761910" y="4239090"/>
            <a:ext cx="756084" cy="81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30 %</a:t>
            </a:r>
          </a:p>
          <a:p>
            <a:pPr algn="ctr"/>
            <a:r>
              <a:rPr lang="fr-FR" sz="1200" dirty="0"/>
              <a:t>Matière sèche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5220072" y="3969060"/>
            <a:ext cx="756084" cy="2700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6 %</a:t>
            </a:r>
            <a:r>
              <a:rPr lang="fr-FR" sz="600" dirty="0">
                <a:solidFill>
                  <a:schemeClr val="tx1"/>
                </a:solidFill>
              </a:rPr>
              <a:t> Matière minérale</a:t>
            </a:r>
            <a:endParaRPr lang="fr-FR" sz="600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44108" y="2059349"/>
            <a:ext cx="2052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Exemple :</a:t>
            </a:r>
          </a:p>
          <a:p>
            <a:r>
              <a:rPr lang="fr-FR" sz="1200" dirty="0"/>
              <a:t>Effluents d’élevage à 30% MS</a:t>
            </a:r>
          </a:p>
          <a:p>
            <a:endParaRPr lang="fr-FR" sz="1200" dirty="0"/>
          </a:p>
          <a:p>
            <a:r>
              <a:rPr lang="fr-FR" sz="1200" dirty="0"/>
              <a:t>1T de matière brute </a:t>
            </a:r>
          </a:p>
          <a:p>
            <a:r>
              <a:rPr lang="fr-FR" sz="1200" dirty="0"/>
              <a:t>= 300 kg de MS</a:t>
            </a:r>
          </a:p>
          <a:p>
            <a:r>
              <a:rPr lang="fr-FR" sz="1200" dirty="0"/>
              <a:t>= 240 kg de MO</a:t>
            </a:r>
            <a:endParaRPr lang="fr-FR" sz="1200" dirty="0"/>
          </a:p>
        </p:txBody>
      </p:sp>
      <p:cxnSp>
        <p:nvCxnSpPr>
          <p:cNvPr id="13" name="Connecteur droit 12"/>
          <p:cNvCxnSpPr>
            <a:stCxn id="8" idx="3"/>
            <a:endCxn id="10" idx="1"/>
          </p:cNvCxnSpPr>
          <p:nvPr/>
        </p:nvCxnSpPr>
        <p:spPr>
          <a:xfrm flipV="1">
            <a:off x="4517994" y="4104075"/>
            <a:ext cx="702078" cy="54001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8" idx="3"/>
            <a:endCxn id="7" idx="1"/>
          </p:cNvCxnSpPr>
          <p:nvPr/>
        </p:nvCxnSpPr>
        <p:spPr>
          <a:xfrm>
            <a:off x="4517994" y="4644090"/>
            <a:ext cx="702078" cy="810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5" idx="3"/>
            <a:endCxn id="6" idx="1"/>
          </p:cNvCxnSpPr>
          <p:nvPr/>
        </p:nvCxnSpPr>
        <p:spPr>
          <a:xfrm flipV="1">
            <a:off x="2843808" y="2882632"/>
            <a:ext cx="918102" cy="60022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5" idx="3"/>
            <a:endCxn id="8" idx="1"/>
          </p:cNvCxnSpPr>
          <p:nvPr/>
        </p:nvCxnSpPr>
        <p:spPr>
          <a:xfrm>
            <a:off x="2843808" y="3482856"/>
            <a:ext cx="918102" cy="116123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00192" y="4854690"/>
            <a:ext cx="756084" cy="19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7%</a:t>
            </a:r>
            <a:endParaRPr lang="fr-FR" sz="1100" dirty="0"/>
          </a:p>
        </p:txBody>
      </p:sp>
      <p:sp>
        <p:nvSpPr>
          <p:cNvPr id="4" name="ZoneTexte 3"/>
          <p:cNvSpPr txBox="1"/>
          <p:nvPr/>
        </p:nvSpPr>
        <p:spPr>
          <a:xfrm>
            <a:off x="6008712" y="5086729"/>
            <a:ext cx="13390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Reste environ 7% de MO à épandre après digestion</a:t>
            </a:r>
            <a:endParaRPr lang="fr-FR" sz="105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128234" y="3565227"/>
            <a:ext cx="149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BIOGAZ</a:t>
            </a:r>
            <a:endParaRPr lang="fr-FR" dirty="0"/>
          </a:p>
        </p:txBody>
      </p:sp>
      <p:cxnSp>
        <p:nvCxnSpPr>
          <p:cNvPr id="16" name="Connecteur droit avec flèche 15"/>
          <p:cNvCxnSpPr>
            <a:stCxn id="20" idx="0"/>
            <a:endCxn id="9" idx="1"/>
          </p:cNvCxnSpPr>
          <p:nvPr/>
        </p:nvCxnSpPr>
        <p:spPr>
          <a:xfrm flipV="1">
            <a:off x="6678234" y="3749893"/>
            <a:ext cx="450000" cy="335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00192" y="4085807"/>
            <a:ext cx="756084" cy="648000"/>
          </a:xfrm>
          <a:prstGeom prst="rect">
            <a:avLst/>
          </a:prstGeom>
          <a:solidFill>
            <a:srgbClr val="77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17% MO </a:t>
            </a:r>
            <a:endParaRPr lang="fr-FR" sz="1050" dirty="0"/>
          </a:p>
        </p:txBody>
      </p:sp>
      <p:cxnSp>
        <p:nvCxnSpPr>
          <p:cNvPr id="23" name="Connecteur droit avec flèche 22"/>
          <p:cNvCxnSpPr>
            <a:stCxn id="7" idx="3"/>
            <a:endCxn id="14" idx="1"/>
          </p:cNvCxnSpPr>
          <p:nvPr/>
        </p:nvCxnSpPr>
        <p:spPr>
          <a:xfrm>
            <a:off x="5976156" y="4725090"/>
            <a:ext cx="324036" cy="226800"/>
          </a:xfrm>
          <a:prstGeom prst="straightConnector1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7" idx="3"/>
            <a:endCxn id="20" idx="1"/>
          </p:cNvCxnSpPr>
          <p:nvPr/>
        </p:nvCxnSpPr>
        <p:spPr>
          <a:xfrm flipV="1">
            <a:off x="5976156" y="4409807"/>
            <a:ext cx="324036" cy="315283"/>
          </a:xfrm>
          <a:prstGeom prst="straightConnector1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6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Présentation de l’APESA et du Plateau technique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Grands principes de la méthanisation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Biologiques,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Technologiques,</a:t>
            </a:r>
          </a:p>
          <a:p>
            <a:pPr lvl="1"/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Énergétiques.</a:t>
            </a: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Montage de projet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BEE4-CDB2-4298-9246-C35948A92A1B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25330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apesa 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apesa tech" id="{20BB286D-2DCB-4AE7-8497-A4FF165775BB}" vid="{3DFC6ED1-7D5B-4EEE-B3DF-EF76EB91E5D3}"/>
    </a:ext>
  </a:extLst>
</a:theme>
</file>

<file path=ppt/theme/theme2.xml><?xml version="1.0" encoding="utf-8"?>
<a:theme xmlns:a="http://schemas.openxmlformats.org/drawingml/2006/main" name="APESA Innov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SA Manage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SA Technolog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nimation Reseau Prosp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apesa tech</Template>
  <TotalTime>4688</TotalTime>
  <Words>1977</Words>
  <Application>Microsoft Office PowerPoint</Application>
  <PresentationFormat>Affichage à l'écran (4:3)</PresentationFormat>
  <Paragraphs>382</Paragraphs>
  <Slides>36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52" baseType="lpstr">
      <vt:lpstr>Arial</vt:lpstr>
      <vt:lpstr>Arial Narrow</vt:lpstr>
      <vt:lpstr>Calibri</vt:lpstr>
      <vt:lpstr>Comic Sans MS</vt:lpstr>
      <vt:lpstr>Insignia</vt:lpstr>
      <vt:lpstr>Lucida Sans Unicode</vt:lpstr>
      <vt:lpstr>Times New Roman</vt:lpstr>
      <vt:lpstr>Trebuchet MS</vt:lpstr>
      <vt:lpstr>Wingdings</vt:lpstr>
      <vt:lpstr>Thème apesa tech</vt:lpstr>
      <vt:lpstr>APESA Innovation</vt:lpstr>
      <vt:lpstr>APESA Management</vt:lpstr>
      <vt:lpstr>APESA Technologies</vt:lpstr>
      <vt:lpstr>Animation Reseau Prospective</vt:lpstr>
      <vt:lpstr>Graphique Microsoft Excel</vt:lpstr>
      <vt:lpstr>Feuille Microsoft Excel 97-2003</vt:lpstr>
      <vt:lpstr>Plan</vt:lpstr>
      <vt:lpstr>L’APESA : Un Plateau Technique et un BE</vt:lpstr>
      <vt:lpstr>DU GISEMENT AU PRODUIT FINI</vt:lpstr>
      <vt:lpstr>Une expertise reconnue au niveau national</vt:lpstr>
      <vt:lpstr>Plan</vt:lpstr>
      <vt:lpstr>Cycle vertueux de la matière organique</vt:lpstr>
      <vt:lpstr>La méthanisation, une transformation biologique de la matière organique</vt:lpstr>
      <vt:lpstr>Préambule MB / MS / MO</vt:lpstr>
      <vt:lpstr>Plan</vt:lpstr>
      <vt:lpstr>Le temps de séjour Influence de la température sur la vitesse de dégradation</vt:lpstr>
      <vt:lpstr>Des procédés adaptés aux substrats traités</vt:lpstr>
      <vt:lpstr>Schéma de principe d’un digesteur  infiniment mélangé (voie liquide)</vt:lpstr>
      <vt:lpstr>Digesteur vertical et stockage biogaz</vt:lpstr>
      <vt:lpstr>Installation individuelle agricole Biogaz +</vt:lpstr>
      <vt:lpstr>Procédés voie sèche discontinus</vt:lpstr>
      <vt:lpstr>Procédés voie sèche continus</vt:lpstr>
      <vt:lpstr>Plan</vt:lpstr>
      <vt:lpstr>Le biogaz, une énergie renouvelable</vt:lpstr>
      <vt:lpstr>Valorisation énergétique du biogaz</vt:lpstr>
      <vt:lpstr>Potentiel énergétique</vt:lpstr>
      <vt:lpstr>Valorisation en chaudière</vt:lpstr>
      <vt:lpstr>Principe de la cogénération Production combinée de chaleur et d’électricité</vt:lpstr>
      <vt:lpstr>Injection de biométhane</vt:lpstr>
      <vt:lpstr>Injection de biométhane     Faisabilité</vt:lpstr>
      <vt:lpstr>Plan</vt:lpstr>
      <vt:lpstr>Le montage d’un projet</vt:lpstr>
      <vt:lpstr>Le montage d’un projet</vt:lpstr>
      <vt:lpstr>Les différents substrats méthanisables</vt:lpstr>
      <vt:lpstr>Le montage d’un projet</vt:lpstr>
      <vt:lpstr>Le montage d’un projet</vt:lpstr>
      <vt:lpstr>Le montage d’un projet</vt:lpstr>
      <vt:lpstr>Voies de valorisation du digestat</vt:lpstr>
      <vt:lpstr>Le montage d’un projet</vt:lpstr>
      <vt:lpstr>Les modèles de méthanisation  ( Source : SOLAGRO)</vt:lpstr>
      <vt:lpstr>Le montage d’un projet</vt:lpstr>
      <vt:lpstr>Le montage d’un projet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méthanisation, une transformation biologique de la matière organique</dc:title>
  <dc:creator>Mathieu LALANNE</dc:creator>
  <cp:lastModifiedBy>Mathieu LALANNE</cp:lastModifiedBy>
  <cp:revision>9</cp:revision>
  <dcterms:created xsi:type="dcterms:W3CDTF">2017-04-07T09:35:18Z</dcterms:created>
  <dcterms:modified xsi:type="dcterms:W3CDTF">2017-04-10T15:43:53Z</dcterms:modified>
</cp:coreProperties>
</file>